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94" r:id="rId5"/>
    <p:sldId id="295" r:id="rId6"/>
    <p:sldId id="296" r:id="rId7"/>
    <p:sldId id="297" r:id="rId8"/>
    <p:sldId id="298" r:id="rId9"/>
    <p:sldId id="261" r:id="rId10"/>
    <p:sldId id="273" r:id="rId11"/>
    <p:sldId id="274" r:id="rId12"/>
    <p:sldId id="275" r:id="rId13"/>
    <p:sldId id="262" r:id="rId14"/>
    <p:sldId id="263" r:id="rId15"/>
    <p:sldId id="264" r:id="rId16"/>
    <p:sldId id="269" r:id="rId17"/>
    <p:sldId id="276" r:id="rId18"/>
    <p:sldId id="270" r:id="rId19"/>
    <p:sldId id="279" r:id="rId20"/>
    <p:sldId id="280" r:id="rId21"/>
    <p:sldId id="281" r:id="rId22"/>
    <p:sldId id="277" r:id="rId23"/>
    <p:sldId id="278" r:id="rId24"/>
    <p:sldId id="284" r:id="rId25"/>
    <p:sldId id="300" r:id="rId26"/>
    <p:sldId id="287" r:id="rId27"/>
    <p:sldId id="286" r:id="rId28"/>
    <p:sldId id="289" r:id="rId29"/>
    <p:sldId id="290" r:id="rId30"/>
    <p:sldId id="301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676" autoAdjust="0"/>
    <p:restoredTop sz="94660"/>
  </p:normalViewPr>
  <p:slideViewPr>
    <p:cSldViewPr>
      <p:cViewPr>
        <p:scale>
          <a:sx n="70" d="100"/>
          <a:sy n="70" d="100"/>
        </p:scale>
        <p:origin x="-1152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D4080-D4CB-4E1E-9694-33B3C5DBF4B7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43FE6-82FC-4EDD-BFEA-858957C9C7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43FE6-82FC-4EDD-BFEA-858957C9C71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856E-8A30-4EFD-9EE2-6C22D594687C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A216-E2DF-4247-861F-10B549AE654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3429000"/>
            <a:ext cx="6984776" cy="1512168"/>
          </a:xfrm>
          <a:noFill/>
          <a:ln w="25400"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Trombocitosi nel neonato: </a:t>
            </a:r>
          </a:p>
          <a:p>
            <a:r>
              <a:rPr lang="it-IT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 caso clinico</a:t>
            </a:r>
          </a:p>
          <a:p>
            <a:pPr algn="l"/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Image2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3779912" y="188640"/>
            <a:ext cx="1368152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251520" y="5349895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Tutor						AIF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Dr. P. Di Costanzo                                           Dr.ssa G. Russo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Spena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1268760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>
                <a:latin typeface="Times New Roman" pitchFamily="18" charset="0"/>
                <a:cs typeface="Times New Roman" pitchFamily="18" charset="0"/>
              </a:rPr>
              <a:t>Università degli Studi di Napoli Federico II</a:t>
            </a:r>
          </a:p>
          <a:p>
            <a:pPr algn="ctr"/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Casi clinici </a:t>
            </a:r>
          </a:p>
          <a:p>
            <a:pPr algn="ctr"/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21 novembre 2012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18722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Al Nido Dario pratica:</a:t>
            </a:r>
          </a:p>
          <a:p>
            <a:pPr>
              <a:lnSpc>
                <a:spcPct val="150000"/>
              </a:lnSpc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Emocromo, biochimica, PCR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2204864"/>
          <a:ext cx="2664296" cy="42720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4971"/>
                <a:gridCol w="1209325"/>
              </a:tblGrid>
              <a:tr h="311717"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Emocromo 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it-I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17.04.12</a:t>
                      </a:r>
                      <a:endParaRPr lang="it-I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GB  x 10³/µl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8.160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Neutrofili %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18.6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Linfociti  %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63.7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Monociti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7.8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Eosinofili %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Basofili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GR x 10⁶/µl 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3.21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g/dl</a:t>
                      </a:r>
                      <a:endParaRPr lang="it-IT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MCV </a:t>
                      </a:r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104.5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71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PLT x 10³/µl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86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Reticolociti</a:t>
                      </a: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%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148064" y="620688"/>
          <a:ext cx="2952328" cy="58326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67143"/>
                <a:gridCol w="1385185"/>
              </a:tblGrid>
              <a:tr h="343097"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Biochimica 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it-I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17.04.12</a:t>
                      </a:r>
                      <a:endParaRPr lang="it-I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+  </a:t>
                      </a:r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mmol</a:t>
                      </a: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K+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mmol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Glu</a:t>
                      </a: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Urea mg/dl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Crea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Prot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5.3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Alb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  <a:endParaRPr lang="it-IT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AST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ALT  U/L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GGT  U/L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LDH  U/L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1374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097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PCR  mg/l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2.75 (</a:t>
                      </a:r>
                      <a:r>
                        <a:rPr lang="it-IT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vn</a:t>
                      </a: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&lt;5)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Al Nido Dario pratica:</a:t>
            </a:r>
          </a:p>
          <a:p>
            <a:pPr>
              <a:lnSpc>
                <a:spcPct val="150000"/>
              </a:lnSpc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Ig totali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Sottopopolazioni linfocitarie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Ig anti HIV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HIV RNA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3717032"/>
          <a:ext cx="3672408" cy="242637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28192"/>
                <a:gridCol w="1944216"/>
              </a:tblGrid>
              <a:tr h="381642"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Sottopopolazioni linfocitarie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CD4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/µL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1280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CD8 + /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µL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CD4/CD8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Ig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totali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Nei limiti per età</a:t>
                      </a:r>
                    </a:p>
                    <a:p>
                      <a:pPr algn="ctr"/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508104" y="2276872"/>
          <a:ext cx="3168352" cy="411019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0995"/>
                <a:gridCol w="1137357"/>
              </a:tblGrid>
              <a:tr h="377416">
                <a:tc gridSpan="2"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Ig  anti HIV 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p-17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POS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p-24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POS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 p-31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POS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gp-41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POS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422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sgp-120</a:t>
                      </a:r>
                    </a:p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POS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sgp-105 (HIV II)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NEG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anti  gp-36</a:t>
                      </a:r>
                      <a:r>
                        <a:rPr lang="it-IT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(HIV II)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NEG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416">
                <a:tc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2707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HIV  RNA  copie/ml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&lt; 20</a:t>
                      </a:r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5688632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Al Nido Dario pratica:</a:t>
            </a:r>
          </a:p>
          <a:p>
            <a:pPr>
              <a:lnSpc>
                <a:spcPct val="150000"/>
              </a:lnSpc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Cons. cardiologica ed ECG</a:t>
            </a:r>
          </a:p>
          <a:p>
            <a:pPr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Screening audio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Riflesso rosso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Screening per PKU, ipotiroidismo e CF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537321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Dimissione dal Nido in 9° giornata di vita in equilibrio clinico,</a:t>
            </a:r>
          </a:p>
          <a:p>
            <a:pPr algn="ctr"/>
            <a:r>
              <a:rPr lang="it-IT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 profilassi con ZDV e previsto follow-up per malattie infettive perinatali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1412777"/>
            <a:ext cx="4392488" cy="92333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Buon compenso emodinamico. Ritmo sinusale. Toni cardiaci validi. Polsi </a:t>
            </a:r>
            <a:r>
              <a:rPr lang="it-IT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normosfigmici</a:t>
            </a:r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EEG nella norma per età.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2000" y="2492896"/>
            <a:ext cx="2016224" cy="369332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PASS </a:t>
            </a:r>
            <a:r>
              <a:rPr lang="it-IT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/ PASS </a:t>
            </a:r>
            <a:r>
              <a:rPr lang="it-IT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sx</a:t>
            </a:r>
            <a:endParaRPr lang="it-I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72000" y="3203684"/>
            <a:ext cx="2592288" cy="369332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Presente bilateralmente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Rientra in Ambulatorio di Neonatologia il 30.04.12 per monitor tossicità ZDV (emocromo ed indici di funzionalità epatica)</a:t>
            </a: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età cronologica 14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gg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eso 2,700 kg</a:t>
            </a: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iferito vomito frequente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apiressia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obiettività cardiorespiratoria nella norma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addome trattabile, OI nei limiti per età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sensorio integro, FA normotesa e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normopulsante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, riflessi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normoelicitabili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Pratica controllo laboratoristico: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PLT 1.146.000/µL</a:t>
            </a:r>
          </a:p>
          <a:p>
            <a:pPr algn="ctr">
              <a:buNone/>
            </a:pP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 assenza di alterazioni conta GB, GR 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e 3"/>
          <p:cNvSpPr/>
          <p:nvPr/>
        </p:nvSpPr>
        <p:spPr>
          <a:xfrm>
            <a:off x="3347864" y="4869160"/>
            <a:ext cx="2520280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336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TROMBOCITOSI           conta PLT 2 DS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aldisopra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della media</a:t>
            </a:r>
          </a:p>
          <a:p>
            <a:pPr>
              <a:buNone/>
            </a:pP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Valori normali PLT in neonati, bambini ed adolescenti sani</a:t>
            </a:r>
          </a:p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150.000 – 450.000/µl</a:t>
            </a:r>
          </a:p>
          <a:p>
            <a:pPr algn="ctr"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Incidenza in infanzia 6-15%</a:t>
            </a:r>
          </a:p>
          <a:p>
            <a:pPr>
              <a:lnSpc>
                <a:spcPct val="150000"/>
              </a:lnSpc>
              <a:buNone/>
            </a:pPr>
            <a:r>
              <a:rPr lang="it-IT" sz="2200" u="sng" dirty="0" smtClean="0">
                <a:latin typeface="Times New Roman" pitchFamily="18" charset="0"/>
                <a:cs typeface="Times New Roman" pitchFamily="18" charset="0"/>
              </a:rPr>
              <a:t>Classificazione in base alla conta PLT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it-IT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Mild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 &gt; 500.000  &lt; 700.000</a:t>
            </a:r>
          </a:p>
          <a:p>
            <a:pPr>
              <a:buFont typeface="Wingdings" pitchFamily="2" charset="2"/>
              <a:buChar char="§"/>
            </a:pP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Moderate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 ≥ 700.000  &lt; 900.000</a:t>
            </a:r>
          </a:p>
          <a:p>
            <a:pPr>
              <a:buFont typeface="Wingdings" pitchFamily="2" charset="2"/>
              <a:buChar char="§"/>
            </a:pP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Severe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 ≥ 900.000  &lt; 1.000.000</a:t>
            </a:r>
          </a:p>
          <a:p>
            <a:pPr>
              <a:buFont typeface="Wingdings" pitchFamily="2" charset="2"/>
              <a:buChar char="§"/>
            </a:pPr>
            <a:r>
              <a:rPr lang="it-IT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Extreme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≥ 1.000.000</a:t>
            </a:r>
          </a:p>
          <a:p>
            <a:pPr>
              <a:buFont typeface="Wingdings" pitchFamily="2" charset="2"/>
              <a:buChar char="§"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u="sng" dirty="0" smtClean="0">
                <a:latin typeface="Times New Roman" pitchFamily="18" charset="0"/>
                <a:cs typeface="Times New Roman" pitchFamily="18" charset="0"/>
              </a:rPr>
              <a:t>Classificazione in base alla patogenesi:</a:t>
            </a:r>
          </a:p>
          <a:p>
            <a:pPr>
              <a:buFont typeface="Wingdings" pitchFamily="2" charset="2"/>
              <a:buChar char="v"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primitiva o essenziale</a:t>
            </a:r>
          </a:p>
          <a:p>
            <a:pPr>
              <a:buFont typeface="Wingdings" pitchFamily="2" charset="2"/>
              <a:buChar char="v"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secondaria o reattiva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64088" y="4077072"/>
            <a:ext cx="3600400" cy="2554545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Nathan and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Oski’s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Hematology of Infancy and  Childhood. 7</a:t>
            </a:r>
            <a:r>
              <a:rPr lang="en-US" sz="1600" i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edition.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Vol.2, p. 1606-1608.</a:t>
            </a:r>
          </a:p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Manual of  Pediatric Hematology and Oncology.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Lanzkowsky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1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edition; p. 359-362.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Primary and secondary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thrombocytosis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in childhood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C. Dame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A.H.Sutor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British journal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haematology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129, 165-177, 2005.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008" y="260648"/>
            <a:ext cx="889248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TROMBOCITOSI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PRIMITIVA o ESSENZIALE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: disturbo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mieloproliferativo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della linea                 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megacariocitica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midollare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Estremamente rara in età pediatrica (1/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milione)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Età media esordio pari a 11 anni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Nel 40-55% forme familiari  (++ AR) 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Diagnosi di esclusione in età pediatrica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SECONDARIA o REATTIVA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: aumento della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megacariopoiesi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da diversi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stimoli ematologici e non 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E’ la forma più frequente in infanzia</a:t>
            </a: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aggiore incidenza nei primi 2 anni di vita, in particolare in epoca neonatale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Conta PLT ≥1.000.000/µl nel 0.3% dei bambini, 4% dei neonati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436096" y="2564904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Mutazione gene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Tpo</a:t>
            </a:r>
            <a:endParaRPr lang="it-IT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Mutazione gene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c-mpl</a:t>
            </a:r>
            <a:endParaRPr lang="it-IT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e 4"/>
          <p:cNvSpPr/>
          <p:nvPr/>
        </p:nvSpPr>
        <p:spPr>
          <a:xfrm>
            <a:off x="5292080" y="2132856"/>
            <a:ext cx="2592288" cy="1584176"/>
          </a:xfrm>
          <a:prstGeom prst="ellipse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78497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nettore 1 3"/>
          <p:cNvCxnSpPr/>
          <p:nvPr/>
        </p:nvCxnSpPr>
        <p:spPr>
          <a:xfrm>
            <a:off x="2195736" y="1340768"/>
            <a:ext cx="1800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5652120" y="1340768"/>
            <a:ext cx="1800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nettore 6"/>
          <p:cNvSpPr/>
          <p:nvPr/>
        </p:nvSpPr>
        <p:spPr>
          <a:xfrm>
            <a:off x="5580112" y="1484784"/>
            <a:ext cx="1224136" cy="360040"/>
          </a:xfrm>
          <a:prstGeom prst="flowChartConnector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onnettore 8"/>
          <p:cNvSpPr/>
          <p:nvPr/>
        </p:nvSpPr>
        <p:spPr>
          <a:xfrm>
            <a:off x="5580112" y="2708920"/>
            <a:ext cx="1152128" cy="360040"/>
          </a:xfrm>
          <a:prstGeom prst="flowChartConnector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7020272" y="1988840"/>
            <a:ext cx="792088" cy="360040"/>
          </a:xfrm>
          <a:prstGeom prst="flowChartConnector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251520" y="2276872"/>
            <a:ext cx="165618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79512" y="2996952"/>
            <a:ext cx="13681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79512" y="3212976"/>
            <a:ext cx="6480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179512" y="1772816"/>
            <a:ext cx="165618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nettore 23"/>
          <p:cNvSpPr/>
          <p:nvPr/>
        </p:nvSpPr>
        <p:spPr>
          <a:xfrm>
            <a:off x="5364088" y="5013176"/>
            <a:ext cx="3528392" cy="936104"/>
          </a:xfrm>
          <a:prstGeom prst="flowChartConnector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>
            <a:off x="179512" y="5445224"/>
            <a:ext cx="151216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/>
          <p:cNvSpPr/>
          <p:nvPr/>
        </p:nvSpPr>
        <p:spPr>
          <a:xfrm>
            <a:off x="179512" y="18864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TROMBOCITOSI               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primaria  VS  secondaria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07504" y="6525344"/>
            <a:ext cx="8712968" cy="276999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Primary and secondary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thrombocytosis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in childhood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C. Dame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A.H.Sutor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British journal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haematology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129, 165-177, 2005.</a:t>
            </a:r>
          </a:p>
        </p:txBody>
      </p:sp>
      <p:cxnSp>
        <p:nvCxnSpPr>
          <p:cNvPr id="16" name="Connettore 1 15"/>
          <p:cNvCxnSpPr/>
          <p:nvPr/>
        </p:nvCxnSpPr>
        <p:spPr>
          <a:xfrm>
            <a:off x="251520" y="4437112"/>
            <a:ext cx="11521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nettore 18"/>
          <p:cNvSpPr/>
          <p:nvPr/>
        </p:nvSpPr>
        <p:spPr>
          <a:xfrm>
            <a:off x="5508104" y="4149080"/>
            <a:ext cx="2160240" cy="432048"/>
          </a:xfrm>
          <a:prstGeom prst="flowChartConnector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4" grpId="0" animBg="1"/>
      <p:bldP spid="2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501008"/>
            <a:ext cx="8352928" cy="28803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Gravidanza a rischio (eclampsia, PROM, DM, </a:t>
            </a:r>
            <a:r>
              <a:rPr lang="it-IT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oligoidramnios</a:t>
            </a: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Prematurità</a:t>
            </a:r>
          </a:p>
          <a:p>
            <a:pPr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RDS</a:t>
            </a:r>
          </a:p>
          <a:p>
            <a:pPr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Cardiopatie congenite</a:t>
            </a:r>
          </a:p>
          <a:p>
            <a:pPr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Esposizione in utero a farmaci e droghe</a:t>
            </a:r>
          </a:p>
          <a:p>
            <a:pPr>
              <a:buFont typeface="Wingdings" pitchFamily="2" charset="2"/>
              <a:buChar char="ü"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188640"/>
            <a:ext cx="896448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      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Infezioni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Danno tissutale (trauma/chirurgia/ipossia)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Anemia emolitica e </a:t>
            </a:r>
            <a:r>
              <a:rPr kumimoji="0" 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sideropenica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Neoplasie (++ t. solidi del fegato)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Asplenia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congenita o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chirurgica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noProof="0" dirty="0" smtClean="0">
                <a:latin typeface="Times New Roman" pitchFamily="18" charset="0"/>
                <a:cs typeface="Times New Roman" pitchFamily="18" charset="0"/>
              </a:rPr>
              <a:t>Autoimmunità (AIG, </a:t>
            </a:r>
            <a:r>
              <a:rPr lang="it-IT" sz="2200" noProof="0" dirty="0" err="1" smtClean="0">
                <a:latin typeface="Times New Roman" pitchFamily="18" charset="0"/>
                <a:cs typeface="Times New Roman" pitchFamily="18" charset="0"/>
              </a:rPr>
              <a:t>Kawasaky</a:t>
            </a:r>
            <a:r>
              <a:rPr lang="it-IT" sz="2200" noProof="0" dirty="0" smtClean="0">
                <a:latin typeface="Times New Roman" pitchFamily="18" charset="0"/>
                <a:cs typeface="Times New Roman" pitchFamily="18" charset="0"/>
              </a:rPr>
              <a:t>, MICI)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Farmaci (adrenalina, corticosteroidi, alcaloidi della vinca)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4005064"/>
            <a:ext cx="8496944" cy="2520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200" u="sng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2200" u="sng" dirty="0" smtClean="0">
                <a:latin typeface="Times New Roman" pitchFamily="18" charset="0"/>
                <a:cs typeface="Times New Roman" pitchFamily="18" charset="0"/>
              </a:rPr>
              <a:t>a maggiore incidenza nel neonato</a:t>
            </a:r>
          </a:p>
          <a:p>
            <a:endParaRPr lang="it-IT" sz="22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 &gt; espressione gene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Tpo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nel MO del feto</a:t>
            </a:r>
          </a:p>
          <a:p>
            <a:pPr algn="ctr">
              <a:buFontTx/>
              <a:buChar char="-"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&gt; livelli circolanti di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Tpo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nel feto e nel neonato</a:t>
            </a:r>
          </a:p>
          <a:p>
            <a:pPr algn="ctr">
              <a:buFontTx/>
              <a:buChar char="-"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&gt; sensibilità a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Tpo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dei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megacariociti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… torniamo a Dario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icovero in Patologia Neonatale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emocromo, biochimica, PCR </a:t>
            </a: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esame urine</a:t>
            </a: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esami colturali (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emo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, urino, copro)</a:t>
            </a:r>
          </a:p>
          <a:p>
            <a:pPr>
              <a:lnSpc>
                <a:spcPct val="150000"/>
              </a:lnSpc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triscio periferico</a:t>
            </a:r>
          </a:p>
          <a:p>
            <a:pPr>
              <a:lnSpc>
                <a:spcPct val="150000"/>
              </a:lnSpc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ecocardio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eco addome</a:t>
            </a:r>
          </a:p>
          <a:p>
            <a:pPr>
              <a:lnSpc>
                <a:spcPct val="150000"/>
              </a:lnSpc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ecoTF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www.aslto5.piemonte.it/FCKeditor/ls/images/Ospedale%20dei%20Pupazz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483" y="5085184"/>
            <a:ext cx="2733863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2448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ricovero in Patologia Neonatale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emocromo, biochimica, PCR 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99592" y="1988836"/>
          <a:ext cx="3096344" cy="46939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690912"/>
                <a:gridCol w="1405432"/>
              </a:tblGrid>
              <a:tr h="318913"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Emocromo 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01.05.12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GB  x 10³/µl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15.2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Neutrofili %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53.5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Linfociti  %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26.7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Monociti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6.3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Eosinofili %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Basofili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GR x 10⁶/µl 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3.11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g/dl</a:t>
                      </a:r>
                      <a:endParaRPr lang="it-IT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11.1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MCV </a:t>
                      </a:r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105.1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13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PLT x 10³/µl</a:t>
                      </a:r>
                      <a:endParaRPr lang="it-IT" sz="1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1.217</a:t>
                      </a:r>
                      <a:endParaRPr lang="it-IT" sz="1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77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MPV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9.1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77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PDW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9.7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076056" y="980728"/>
          <a:ext cx="3240360" cy="56997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720035"/>
                <a:gridCol w="1520325"/>
              </a:tblGrid>
              <a:tr h="321918">
                <a:tc gridSpan="2"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Biochimica 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17.04.12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+  </a:t>
                      </a:r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mmol</a:t>
                      </a: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K+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mmol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9.5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Glu</a:t>
                      </a: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Urea mg/dl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Crea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Prot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Alb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mg/dl</a:t>
                      </a:r>
                      <a:endParaRPr lang="it-IT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3.9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  mg/dl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AST</a:t>
                      </a:r>
                      <a:r>
                        <a:rPr lang="it-I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ALT  U/L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GGT  U/L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LDH  U/L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1362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918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PCR  mg/l</a:t>
                      </a:r>
                      <a:endParaRPr lang="it-IT" sz="1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10.2 </a:t>
                      </a:r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600" b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vn</a:t>
                      </a:r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&lt;5)</a:t>
                      </a:r>
                      <a:endParaRPr lang="it-IT" sz="1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89248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piccolo Dario               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d.n.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16.04.2012</a:t>
            </a:r>
          </a:p>
          <a:p>
            <a:pPr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Madre HIV positiva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Età gestazionale 38 e 2/7 settimane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Modalità del parto:  taglio cesareo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Presentazione cefalica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Apgar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8 al 1’, 9 al 5’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Peso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Lunghezza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CC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2,600 kg                     47 cm                       34 cm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(10-25°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                 (10-25°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              (25-50°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://www.iltamtam.it/RisizeFile.ashx?path=/Public/art23571/cicogna1.gif&amp;w=4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086224"/>
            <a:ext cx="1686272" cy="1694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ricovero in Patologia Neonatale</a:t>
            </a:r>
          </a:p>
          <a:p>
            <a:pPr algn="ctr">
              <a:buNone/>
            </a:pPr>
            <a:endParaRPr lang="it-IT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esame urine</a:t>
            </a:r>
          </a:p>
          <a:p>
            <a:pPr>
              <a:lnSpc>
                <a:spcPct val="150000"/>
              </a:lnSpc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triscio periferico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esami colturali (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emo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, urino, copro)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11960" y="3023081"/>
            <a:ext cx="4320480" cy="2308324"/>
          </a:xfrm>
          <a:prstGeom prst="rect">
            <a:avLst/>
          </a:prstGeom>
          <a:noFill/>
          <a:ln w="2222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Lieve anisocitosi con prevalente </a:t>
            </a:r>
            <a:r>
              <a:rPr lang="it-IT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microcitosi</a:t>
            </a:r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 rari macrociti, </a:t>
            </a:r>
            <a:r>
              <a:rPr lang="it-IT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normocromia</a:t>
            </a:r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Monociti di abito maturo, con ampia rima citoplasmatica quasi sempre con granulazioni, cromatina fine, non  eccesso di nucleoli.</a:t>
            </a:r>
          </a:p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Neutrofili </a:t>
            </a:r>
            <a:r>
              <a:rPr lang="it-IT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normogranulati</a:t>
            </a:r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Nulla a carico delle piastrine.</a:t>
            </a:r>
          </a:p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Osservati diversi aggregati piastrinici di piccole dimensioni.</a:t>
            </a:r>
            <a:endParaRPr lang="it-IT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987824" y="1412776"/>
            <a:ext cx="5544616" cy="1200329"/>
          </a:xfrm>
          <a:prstGeom prst="rect">
            <a:avLst/>
          </a:prstGeom>
          <a:noFill/>
          <a:ln w="2222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  6, PS 1004, esterasi assente, aspetto limpido, </a:t>
            </a:r>
          </a:p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colore paglierino.</a:t>
            </a:r>
          </a:p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All’esame del sedimento: </a:t>
            </a:r>
          </a:p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 5 </a:t>
            </a:r>
            <a:r>
              <a:rPr lang="it-IT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/campo, leucociti 8 </a:t>
            </a:r>
            <a:r>
              <a:rPr lang="it-IT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/campo, batteri 1845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60648"/>
            <a:ext cx="8424936" cy="6264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ricovero in Patologia Neonatale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ecocardio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eco addome</a:t>
            </a: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ecoTF</a:t>
            </a: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27984" y="1268760"/>
            <a:ext cx="3772544" cy="369332"/>
          </a:xfrm>
          <a:prstGeom prst="rect">
            <a:avLst/>
          </a:prstGeom>
          <a:noFill/>
          <a:ln w="2222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Cuore clinicamente sano.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27984" y="5734997"/>
            <a:ext cx="3816424" cy="646331"/>
          </a:xfrm>
          <a:prstGeom prst="rect">
            <a:avLst/>
          </a:prstGeom>
          <a:noFill/>
          <a:ln w="2222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Nella norma l’anatomia esplorabile con la metodica.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67944" y="1988840"/>
            <a:ext cx="4248472" cy="3323987"/>
          </a:xfrm>
          <a:prstGeom prst="rect">
            <a:avLst/>
          </a:prstGeom>
          <a:noFill/>
          <a:ln w="2222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Fegato in sede di dimensioni nella norma per età, a margini regolari, con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ecostruttura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omogenea, senza evidenza di lesioni focali. Vie biliari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ed extraepatiche non dilatate. Colecisti in sede, a pareti regolari,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alitiasica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Vena porta di calibro e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decosro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regolare, pervia. Pancreas in sede, nei limiti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risoluzione della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metocdica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senza ectasia del dotto di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Wirsung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Milza in sede, di dimensioni nei limiti  della norma, ad eco struttura conservata. Reni in sede , regolari per forma e dimensioni con conservato spessore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parenchimale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 buona differenziazione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cortico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midollare. Non visibilità di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calico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pielectasia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né di calcoli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intrarenali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Assenza di liquido libero o di raccolte nei recessi peritoneali eco graficamente esplorabili. Vescica </a:t>
            </a:r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depleta</a:t>
            </a:r>
            <a:r>
              <a:rPr lang="it-IT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it-IT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260648"/>
            <a:ext cx="8784976" cy="6264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Infezioni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Danno tissutale (trauma/chirurgia/ipossia)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Anemia emolitica e </a:t>
            </a:r>
            <a:r>
              <a:rPr kumimoji="0" 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sideropenica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Neoplasie (++ t. solidi del fegato)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Asplenia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congenita o chirurgica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Farmaci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Gravidanza a rischio (eclampsia, PROM, DM, </a:t>
            </a:r>
            <a:r>
              <a:rPr lang="it-IT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oligoidramnios</a:t>
            </a: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Prematurità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RDS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Cardiopatie congenite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Esposizione in utero a farmaci e droghe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Per 4"/>
          <p:cNvSpPr/>
          <p:nvPr/>
        </p:nvSpPr>
        <p:spPr>
          <a:xfrm>
            <a:off x="1115616" y="141277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r 5"/>
          <p:cNvSpPr/>
          <p:nvPr/>
        </p:nvSpPr>
        <p:spPr>
          <a:xfrm>
            <a:off x="2123728" y="1988840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er 6"/>
          <p:cNvSpPr/>
          <p:nvPr/>
        </p:nvSpPr>
        <p:spPr>
          <a:xfrm>
            <a:off x="1475656" y="249289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er 7"/>
          <p:cNvSpPr/>
          <p:nvPr/>
        </p:nvSpPr>
        <p:spPr>
          <a:xfrm>
            <a:off x="827584" y="3068960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er 8"/>
          <p:cNvSpPr/>
          <p:nvPr/>
        </p:nvSpPr>
        <p:spPr>
          <a:xfrm>
            <a:off x="1979712" y="4005064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er 10"/>
          <p:cNvSpPr/>
          <p:nvPr/>
        </p:nvSpPr>
        <p:spPr>
          <a:xfrm>
            <a:off x="1115616" y="4509120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er 11"/>
          <p:cNvSpPr/>
          <p:nvPr/>
        </p:nvSpPr>
        <p:spPr>
          <a:xfrm>
            <a:off x="539552" y="4941168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er 12"/>
          <p:cNvSpPr/>
          <p:nvPr/>
        </p:nvSpPr>
        <p:spPr>
          <a:xfrm>
            <a:off x="1547664" y="537321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260648"/>
            <a:ext cx="8784976" cy="6264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     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Infezioni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Danno tissutale (trauma/chirurgia/ipossia)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Anemia emolitica e </a:t>
            </a:r>
            <a:r>
              <a:rPr kumimoji="0" 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sideropenica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Neoplasie (++ t. solidi del fegato)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Asplenia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congenita o chirurgica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Farmaci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Prematurità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Gravidanza a rischio (eclampsia, PROM, DM, </a:t>
            </a:r>
            <a:r>
              <a:rPr lang="it-IT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oligoidramnios</a:t>
            </a: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RDS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Cardiopatie congenite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Esposizione in utero a farmaci e droghe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Per 4"/>
          <p:cNvSpPr/>
          <p:nvPr/>
        </p:nvSpPr>
        <p:spPr>
          <a:xfrm>
            <a:off x="1115616" y="141277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r 5"/>
          <p:cNvSpPr/>
          <p:nvPr/>
        </p:nvSpPr>
        <p:spPr>
          <a:xfrm>
            <a:off x="2123728" y="1988840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er 6"/>
          <p:cNvSpPr/>
          <p:nvPr/>
        </p:nvSpPr>
        <p:spPr>
          <a:xfrm>
            <a:off x="1475656" y="249289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er 7"/>
          <p:cNvSpPr/>
          <p:nvPr/>
        </p:nvSpPr>
        <p:spPr>
          <a:xfrm>
            <a:off x="827584" y="3068960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er 8"/>
          <p:cNvSpPr/>
          <p:nvPr/>
        </p:nvSpPr>
        <p:spPr>
          <a:xfrm>
            <a:off x="899592" y="4005064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er 10"/>
          <p:cNvSpPr/>
          <p:nvPr/>
        </p:nvSpPr>
        <p:spPr>
          <a:xfrm>
            <a:off x="1835696" y="4437112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er 11"/>
          <p:cNvSpPr/>
          <p:nvPr/>
        </p:nvSpPr>
        <p:spPr>
          <a:xfrm>
            <a:off x="539552" y="4941168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er 12"/>
          <p:cNvSpPr/>
          <p:nvPr/>
        </p:nvSpPr>
        <p:spPr>
          <a:xfrm>
            <a:off x="1547664" y="5373216"/>
            <a:ext cx="720080" cy="720080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260648"/>
            <a:ext cx="878497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Infezioni</a:t>
            </a:r>
            <a:endParaRPr kumimoji="0" lang="it-IT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Urinocoltura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di Dario:</a:t>
            </a:r>
            <a:endParaRPr lang="it-IT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683568" y="2708920"/>
            <a:ext cx="8784976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2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it-IT" sz="22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716016" y="4293096"/>
            <a:ext cx="3672408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644008" y="386104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E. Coli  &gt; 1.000.000 copie/ml</a:t>
            </a:r>
            <a:endParaRPr lang="it-IT" sz="2400" dirty="0"/>
          </a:p>
        </p:txBody>
      </p:sp>
      <p:pic>
        <p:nvPicPr>
          <p:cNvPr id="6150" name="Picture 6" descr="http://t1.gstatic.com/images?q=tbn:ANd9GcRhrEg0XmN-ZCrmgYm-iVPI0kODxl4J5QaVv0KeJSP8VpLoiX6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869159"/>
            <a:ext cx="2949699" cy="1808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pic>
        <p:nvPicPr>
          <p:cNvPr id="6154" name="Picture 10" descr="http://t3.gstatic.com/images?q=tbn:ANd9GcSzYD-KH4DOZ4fYGiawO-5_P1X301VeGwKJHkSPdAp3xLM1eZLVf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25144"/>
            <a:ext cx="2219325" cy="2057401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2267744" y="1523857"/>
            <a:ext cx="5976664" cy="1545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riferito vomito frequente, scarso incremento ponderale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PCR in aumento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it-IT" sz="2000" i="1" dirty="0" err="1" smtClean="0">
                <a:latin typeface="Times New Roman" pitchFamily="18" charset="0"/>
                <a:cs typeface="Times New Roman" pitchFamily="18" charset="0"/>
              </a:rPr>
              <a:t>batteriuria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 al sedimento urinario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260648"/>
            <a:ext cx="8784976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     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Infezioni </a:t>
            </a: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it-IT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683568" y="2708920"/>
            <a:ext cx="8784976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2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it-IT" sz="22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4788024" y="1124744"/>
            <a:ext cx="4248472" cy="3744416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82389"/>
            <a:ext cx="4536504" cy="401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5220072" y="1484784"/>
            <a:ext cx="331236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Aumento di mediatori della </a:t>
            </a:r>
          </a:p>
          <a:p>
            <a:pPr algn="ctr">
              <a:lnSpc>
                <a:spcPct val="150000"/>
              </a:lnSpc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fase acuta, quali  IL-6, </a:t>
            </a:r>
          </a:p>
          <a:p>
            <a:pPr algn="ctr">
              <a:lnSpc>
                <a:spcPct val="150000"/>
              </a:lnSpc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con effetto di stimolazione della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megacariopoiesi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sia diretto che indiretto, </a:t>
            </a:r>
          </a:p>
          <a:p>
            <a:pPr algn="ctr">
              <a:lnSpc>
                <a:spcPct val="150000"/>
              </a:lnSpc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tramite la stimolazione della produzione epatica di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Tpo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827584" y="3140968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260648"/>
            <a:ext cx="878497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</a:t>
            </a:r>
            <a:r>
              <a:rPr kumimoji="0" lang="it-IT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SECONDARIA    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179512" y="908720"/>
            <a:ext cx="8784976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Farmaci</a:t>
            </a:r>
            <a:r>
              <a:rPr kumimoji="0" lang="it-IT" sz="2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ed esposizione </a:t>
            </a:r>
            <a:r>
              <a:rPr kumimoji="0" lang="it-IT" sz="2400" b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intra</a:t>
            </a:r>
            <a:r>
              <a:rPr kumimoji="0" lang="it-IT" sz="2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uterina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2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it-IT" sz="22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01008"/>
            <a:ext cx="4248472" cy="130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460609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861048"/>
            <a:ext cx="3528392" cy="76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23528" y="1844824"/>
            <a:ext cx="3672408" cy="10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Terapia  </a:t>
            </a:r>
            <a:r>
              <a:rPr lang="it-I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anti-retrovirale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er 11"/>
          <p:cNvSpPr/>
          <p:nvPr/>
        </p:nvSpPr>
        <p:spPr>
          <a:xfrm>
            <a:off x="1619672" y="2276872"/>
            <a:ext cx="792088" cy="792088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98" name="AutoShape 2" descr="data:image/jpeg;base64,/9j/4AAQSkZJRgABAQAAAQABAAD/2wCEAAkGBhQSERUUExQWFBUWFBgVFhYVFxccGBgYFxgXFRoXHRkZHCYfGBkjHBoYIC8gIycqLSwsFR4xNTAqNSYrLCkBCQoKDgwOGg8PGiwkHyQsLCksKiosLC0sKSwsNSksLCwsLCksKSwsLCksLCwpLCksLSwpKSksLCwsKSwpLCksKf/AABEIAOgA2QMBIgACEQEDEQH/xAAcAAEAAgMBAQEAAAAAAAAAAAAABgcEBQgDAQL/xABREAACAQIDBQQFBwcKAwYHAAABAgMAEQQSIQUGBzFBIlFhcRMyQoGRCBQ1UnKhsSMzdJKzwdEWFyRTVGKTstLhc4KiFUN1tNPwGDQ2hJTC8f/EABkBAQADAQEAAAAAAAAAAAAAAAACAwQBBf/EACoRAAICAgEEAgEDBQEAAAAAAAABAhEDMSEEEhMyQVEzImGxFFJxgaEF/9oADAMBAAIRAxEAPwC8aUpQClKUApSlAKUrwxySFCImRH9lnUuo8SoZSfiKA9XcAEkgAaknkBUD3k427Owt1WQ4lxyXD2ZdQSLyXyW0ANiSL8udaHfDhPtPGjt7UEwJF4mjaKIAA65Y2YE+Y6nWoBjuAW00BKLFNY2ASUAkX5/lAoHvNAS3FfKWUEejwRItrnmAN/JYzWvx3yk8QbehwkKc7+kkd791suS3XvqKYDgztJsTHDLh2hVyM0vYdEXW5LIxBNgeze5Nh1rpPYO6+HwmHjgijXLGoW5VczHq7G2rE6nzoChcT8ojaDCyx4aM35hXJ8rNIR//ACsX+f7affB/hD/VXSfzGP8Aq0/VH8KxcbsTCzKFlggkUG4EkcbAHlezA62J+NAc7fz/AO0++H/C/wB6fz/7T74f8L/er4fcjZ39jwg/+3h/0VjYncHZ7qVOEwpB7oY0OmvrIAR7jUlGwU3h/lFbQVbNFhnP1ikgPwWQCpRsz5ScJNsRhJEHfE6v07mCdfGpb/Nhsz+xRf8AX/qrDn4PbLdi3zbLe2iySqugtyD6VLxs5Ztdk8XNl4j1cWkZ7prxdAeb2Xr39DUuinVhdWDDvBBHxFUXvPwKw6DNh53jJ9iXK+uvIjKbch1ta+tQk7m7UwTFsO0nL18NKwJBPLKCrnkDax5DurnjlV0LOraVzju1x3x2Fk9HjV+cIDZgyhJl8iAAfJhr3iro3S4i4LaKj0EoEnWGSyyi2vq37Qt1UkVA6SalKUApSlAKUpQClKUApSlAKUpQChpWhwO2c+LxsFyfQ+gYaiyiWM9nTUG6Fjf6611Az1nI61Ct+m2pGTNgMToRrBIkJUHsjsOVBHU9onna/KpjWHtj8w/kPxFaVFNkSm4flA46JimJw6ZlNmADI4HirX1+FbrZ/H+OQgPmhJ5lowVBva2ZST43yjr74bxlZc+GAtnyyE6a5SUC69RcPp01769+HnCFNo4I4iSWSImVlQKEKlVC6nqDmzD/AJag7jLt4f8Ao6Ts8X8N/ao/1JP9NemH4q4dzZcVDyv2hkHxcAHyqIbV4ELHly4lhc2uUVgfcCpBqpJo8rMvcSPgbVKU5R2kco6TTiBG5CrioCTyCvFc/ea9/wCU7f16frR1Tm9HCDF4KJpWeKRFBJyF72FtbFR338gTUErvlrcRR0ieIcP9tg/xIqw/518N/bF/Ub/0657vUi3X3HmxoLghIgSDIddQASAt7sdR3DXnXFlcnSijtFl7T4pYNDf0jzE8/RqT38y5UdOXiKjuL4yf1eG6c3k6620VRccuoqs69MOO2v2h+NReebFFw7tSYnaC+mxkcAgIskZiBL/3gz3ZUuL89T4VWe3MJ6LHyxwDJkxDLGAT2bNZbMTcW01vXQGQA2AsL2AHQcrVQc+ebaZABZ3xlgANSxlsAB3k2qeeNRRxHYWGUhFB5hQD5ga16V8FfaykhSlKAUpSgFKUoBSlKAUpSgFVRsbaeTejaMJI/KwxEXNrtFFAbAdTlZj4BT41a9c94vbqJve0gYZTMuHJIPMwLh2H6+l+XXlXVsF41h7Y/MP5D8RWZXlisPnQqTa45jzvWpbInOfGJx85hFxcQ6juu72q3+D+GCbHw1r9sSOb95lcWHh2agvFLhxPI4nj7bBQmQe0FzG6m+ra+odT0vyq2N1ME0OBwsTizJh4kYeKxqDz8ai0+9s6fjeP1Y/t/urlvDYINjlikBAbEiNxyOsgVh4HnXUW83qJ9o/hXOUWHZ9t5FF2O0bAaD/v/GmX1QR0XvjghLh2Qi4bNHY3tZ1ZTe2tcmOtiR3G1df7fF4W8wfv51y5vzgvRY/ELawMhcXI5SWfp9quZF+lMI0NXJuehi2KXUFGMWIlv/es+VtfBV8NKpurwQCHYupuBgjyH9ZGbaX73A91MG2/2DKPrP2BCHxUCsLq08akd4LqCNPCsCprw13UbETid7iKFgwP15FIIUG/TQn3DrVME5SSR0uQHX31SG7305h//Eov/MrV3VTPCiQttrCMxuTKxJPUlHJPxrV1PwRR1gK+0pWMkKUpQClKUApSlAKUpQClKUB8Nc18SuGG0Bi8Vi1gMkLzSSAxkMwUtcEoO1yPQG1jeulaUBytujxWxuz2EchaeFSQ0MpOZbaWVyCyEH2dR4VdW6vE7BY5exKIpALtHMVRhra4YnKwuehv3gVXHyj8UDjcPGBYrBnJyqCc7sB2vWa2Q6HQXNuZqqsBgWmkEaC5PfyHeT4VJTaFXwdioyuoIsynUEWKnuII0NfuuUcNu/joGLRFkIBGaOUKSO4WYGxtyrd4XfrbcFh6WdhppIiy8tLXZWIHkRepLMiTxyXwdIyRhhZgCO4i9RDEcK8GcZFjIg0MscwmYKbpIQ2c5la9iT1Ui1+RqtMLx8xig+mhjbuKAofI3DAj3A0k47ytzgbv/PkfhHVndFrlkC+MRhw6FTexFtOdVtv1w5XFZPSEoUJCyoAbg65SDbzGumtr3NRHD8bzftwyAW9mYk38io0r1m42IVNoZibaBpBY+fPT3VYpQqm+Dh4/zNRf2l/8Nf8AVU6xOzI5IDAw/JlAhVdOyLAAW5chyquMRxlcjsYZAb+3IzC3kAuvLrWDPxexRtlSFO+ysb/rNp/vXVkxR0KZPYuHmAUAfNwbdWeQk+far3xu1sJs6IISsSj1Y11Y310XmftH41WGL4pY11KhkS/tIgDDyJJt586ik0zOxZiWYm5LEkk95J51B5or0QonW3uLE0hK4ZfQrf1jZpD8eyvkL+dZfAjYskm1I5hEzRRLJnky9hGMbBdTpmuRYDXryrdcLeDEGOwgxWKeSzswjSJlAyqcuZiVJvmDaDoB32F7bL2TFholigjWKNRYKosOQFz1J01J1PWs8pOWyRl0pSogUpSgFKUoBSlKAUpSgFKUoBVSb18eVjdosBA2IdWZGkYH0YYXAyhe04v4re2nO43PG7exsFs4rGQJMQxhFz2ghUl2AvflZb9M48KpvcSLLAX0uZL/AKoFh+PxqMpdqssxQ75UaLeGXHY6dsRiIpWkYAEiJgLKAoAAWw0FTLc3caaOIOY7O4uS1hZdCF1N+48uenSrZwi53UEkZiOXjUhh2fGnJR5tr+NYnnlNcI1rHHC7fLK1h3Q07cmv90affzr8zboH2JAftC33i/4VaoNaLbWDytnHJjr4N/v/ABqpuS5svhlUnVFX7S2a0RCyAG+o6g9OvX+NaqfY8L3zRIb8zlAPxGtWHtnZfp0sNGBup/cfA/uFQqWIqxVhYg2INW452ixpPZpcTunh3UgJkPRlJuPibHyqGbY3ekw5uRmTo45e/wCqf/YvVlV8ZQRYgEHmDqD7qujNopyYIy1wVFSrIO6mG/qh+s/+qvP+R2GzXytz9XMbeXfb31Z5UZf6Wf7EBw+EeQ2RWY9ygn8KYnBvGbOjIe5gR+NWph8MqDKihR3KAB91aDfbaISER6FnN9ReyjmR3EnS/nRZLdHZ9Ooxts2PCHiouzc2HxAY4eRwwZdTExspbL1QgAkDXs6A3tXSeGxKyIrowdGAZWUgqwIuCCNCCOtcQVOuGXEufZ0oiA9Lh5HUNESeySQC6H2Wt05Hr0ItMh1TSlKAUpSgFKUoBSlKAUpSgFKUoChPlKY+82EhuOzHJIR7QzsqgnwOQ28jWDuBscTYeNQ4AC5jYam7NcDyOl68flGfSkX6HH+1nrW8NtslFIHONr270fmPiD8RVOZNx4NPSuplxQJkChSeyAAb66C3PvrHxu2I0a0j6nXXMefXQGveGUOoZTcEXBqt96t4kjlLyZrO5VSADYLYa68rd1+tefjh3uj0pNRVssTZ220LfkpBm7tQT7iBcVI8LthHFpAAfH1T/D31SOC2vFLrHIpPdezDl0Otb7DbxzIALhgPrC58r86seNx0QcYz5LHxeDiOqSKp7idPj0qP7S2NHKRn5jTMpGo7r6gitVBvcPbjI8VN/uNuvjWb/KaD6zfqt/Cq3GSfCJRVfJhy7oL7MhH2gD+BFYE+60y+rlfyNj/1Wrd/ymg+sf1W/hT+U0H1j+q38K6pTRIj38np/wCr/wCpP9VYmIwMiC7oyjvINqlbbzQfWY+GU/vrVY3elmBCKFB+t2j8OX3GpxlN/Bw0VYuN2VFL+cjVjyvbtfrDXrWWTf8A20+4cq+VccaT2RHbO5aqjPCWuoLZDroNTY89B335VEAas7aO3oYL53GYewurfDp77VWuJZS7FAQuY5QeYF9Aa0Y23s87qIxi/wBJ2psudXgidWDK0aMrA3BBUEEHqCNayq0m4/0bgv0PD/sUrd1YZhSlKAUpSgFKUoBSlKAUpSgOcPlGfSkX6HH+1nqA7r40x4lO5z6Mj7Wg+BsfdU++UZ9KRfocf7Weq/3ZUHFRXF+3f4AkffXJaJw9lRb2ydttErKblSpy/wB1raHXpfnUB3+9SL7TfgtSqorv/wCpF9pvwWsuNJSPSz/jZJ+GHCTDbTwDTySTRyiZowUK5QFCH1Stye0etZmO4N7VwuuFnjxSC1kY5GI7OmWQ5R15PyHjapb8nj6Kb9Kk/wAkVWfWpqzy1JrRyvtfbWNwpC4jBmEsLrnVxmA52PI+7vrFXf3lmgPiQ/xsCv3XrrG1YuKSKQZZEVwDezqGF+V7Ec9T8a540/gsfUzjtnMUe/UJOqSAd9lP3Xr9S78wDkJG9wH766HxG6Oz5DmfB4Zm5XaCO/8AlrUycI9kMxY4SO5JOjyqNTfRQ4AHgBaueJHV1cvtFCy7+rfswsR4sB+ANYkm/smtokHdcsbfeL10nFuDstFCjBYYhQALwqx001ZgSx8SSazYNg4ONQqYWFVHILDGALm/dXViX0RfVy/uOVZd9cQRoUXxCj/9iRW92XsDbONACRSKjW/KMqxLY21zkKSLEHs3uOQNdGvsnD3BWCIW1H5NL37+WlZNWrCvkzT6uekyk9ifJ5YkHF4kAaEpACT4jO9gO7RTVdb+7Ciwe0J8PCWMcZQKXILaxo5uQAD2ieldObX2lbsIdfaPd4edcx7/AGIL7SxRNtJSmndGBGPfZRU5wUY2QxTlJ8nWmw8EsOGgiW+WOGNFvqbIiqLnqbCs6vHBfm0+wv4CvaqTQKUpQClKUApSlAKUpQClKUBzh8oz6Ui/Q4/2s9Qbc4f0tPJ/8hqc/KM+lIv0OP8Aaz1DtxV/pDHuiP8AmX/eoy0yzErmid1Fd/8A1IvtN+C1Kqiu/wD6kX2m/Bazw9j0c/42XJ8n3DsuybsCA+IlZSfaFkS48MysP+U1ZdQXgj9CYXzm/by1Oq1HlCsCQanzrPrCnHaNWY9mfPpHnSlKuMh+HmUc2A8yBWO21Yh7V/IE/gKxtrbNzdtBr7QHXx860lWRimdN6+3k6Bj8B++safbpKkKuU9972+7nWrpU+xHQa583shz7UxC3tmxTrfuu5F66CNUDvH9Lzfph/aVT1GkX4ds67gjyqq87AD4C1elfBX2shqFKUoBSlKAUpSgFKUoBSlKA5w+UZ9KRfocf7WeovuAO3KemVR99Sj5Rn0pF+hx/tZ6j24CHJMbaFkAPiA1/xHxqE/Uv6f8AIiV1Fd//AFIvtN+C1Kqiu/8A6kX2m/Baoh7G7P8AjZevBH6EwvnN+3lqdVBeCP0JhfOb9vLU6rUeUKw8SO17qzKxcWNR5VOGynN6nhSlKvMQrS7W2bbtoNPaA6ePlW6rS7W2lfsIdPaI6+HlUoXfB01VKUrQdFqoTHRfONtMsZF5ccEUm4F2mCi+lwLnuq/F51Q2wPp2D/xOP/zK1m6jSNGDbOtxX2vgr7WQ0ilKUApSlAKV4Y7HJDG0srBERSzMxsAB1qkdv/KPfOy4PDJlBsskxY5hf1vRrltcdM3X3UBetK51wHETeKftxRu6aMMuFUqQdQAclyLdb++pVDxnx2GUNtHZciJpeSMOgGticsgI5lQAWHPnUe+N1YLgpUI2Hxk2ZidBiBC31Zxk7vaPYOptbNfQ6W1qZYXFpIoeN1dTezIQymxsbEaHUEe6pA51+UZ9KRfocf7WetLuJ+Yf/in/ACrW6+UZ9KRfocf7WetHuHIPQyDqJLnyKgD8D8Kryepo6b3JNUV3/wDUi+034LUqqK7/APqRfab8FqmHsbc/42XrwR+hML5zft5anVQfgohGxcLcEfnjr3GeUg+RFTitR5QrGxY5Vk14Yvl76lHZXl9GYtKUrQYDU7X2jbsKdfaPd4edaapHj9nCQdzdD+4+FR+aEoxVhYj/AN38qug1R1H4pSlWHT6vOqL3XwrSbegVRcjaCvzA0Sb0jHX+6pNXovOqZ4f/AP1FF+lS/hLWbqNI0YNs6lFKUrIaRSlKAUpSgOfeMW+82Nxv/ZeHsIlmSJsvOWYlRY3tZUY2t3qTc6WsbdLhhgMFlKRiWUEH0stncEaXXSyDU8gD3k2FUVsjbkb7c+cOc6SYqQq3qj8ozKjkG1gLqSDar52ZiCkq+Jykeen4/hXl9dllGSitfyWwSZMvRDur40A8q+Ry6a15vJeqp5MPZdL/AAEpWRDebhRgMWrXhSKQggSQjIQbaEqtlbpoR7xVEY+PaOwsUUSWSLW6shPopVPtZT2W5C4IuLeFdSVrN493Ycbh2gxC5kbW/tIw5Op9lh3+YNwSKhh6twlzr+DsonLe+G+U20pkmxAQOkQiugIBCs7gkEnXtkaaaCtluDIPyq3GYlCBfU2zXsOvMfGrC2XwJwyMDNNJNY+qAI1Oul7Ety0NiPdWXvHwZwkyf0a+GlVbKQWKMQNMwJJH2hrqdDXpS6jG+DDDrscJpmgqK7/epF9pvwWv1tNdobMcJiUzp7LHtK32ZBqDoey2vhWp3j3gTExxhQysrMWBtbUDkevLuFShHlNaPVl1EMuN9rOmuF30Rgv+Av76lNRbhd9EYL/gL++pTWgxCvLEjs1615znsmux2Qn6swqUpWk88VqNs4tCMlrsOv1ff3+HjWRtbEOq9gadW7v4edR+rIR+TopSsfE7Qijt6SSNL8s7qt7c7ZiL9PjVp0yKo/hErNtrCHVj6RmJ1J/NuST/ABq133ywQJBxUNwbHtjp5VVXB/akWH2rDLPIsUYSUF3NlF42A18zasudp1Rpwpqzq6lavB7zYaVsqSqTa/IjTzIArZg1mNB9pSlAKUpQHHG82yxFtLEQLYBcU8a5BYAekIAAHdyt4V0PD2CvXKR78v8AG1Vlxx2BPhdpjHICI5WjZJBayzRqoym3I2QML89bcjaa7rbwLjcMky6E9l1HsyLbMBqdNQR4MK8v/wBCLqL+C3GWVWJi9pJGbNe9r2ArWYbb7DRxmHeND8ORrBx+J9JIzdOnkK8ktMrbW+sOGhaV7qq8y3edAAFuWJ7hVd7t7+4jam0A12jw0HKMGwdnORS9hYm12C30K31rV8Z9o5YYIR7btI3PkgyjwIux/VFe/CzAiPBiQetJIWJHOyEoBy71Y/8AN516fT4Y+Pve3oydTOotItylapt4B0Q+82/jX6g26CwBXKD1vf8AdUPHL6PA8UvozMdgY5o2jlQOjCzKwuD15Hx191U/vrwcyEyYM2U8omOl78g5OmnQ93PpVz18kjDAgi4PMVLHlljfBLFmljfBzvu1xA2hsiX0V2yKRnw81ytv7t9UuPaXQ6HXSrv3N4w4XaFkv83n/qpSO19h9A/lo2h0trWh3k3cgnvHIocDk3JlPgw1B+421Bqq95+HEuHBkhJliFtLflFHeQBqL9R8BXqY8qez1o5VNfR1G0pPU1+K554a8XZMI6wYt2lwxsoZiWaHuI6snevQC68rHoOCdXVXRgysAyspBBBFwQRoQR1rZFp6KMkXF8n7pSlSKz8yEAHNa1je/K3W9+lVLvvxRweHJXCMMTJrov5lD9set5Lf7Q0rT8bOIhkdsBAbIjfl3BN2db/krfVU8+d2A+rrE+GnDyTamJAIIwyEGaTlpzyKbG7n7hqel63ka0aseLi2ZmztmbX2490zeivkLEmPDrfmNPWNrXADNa1+lWRsb5PODjUfOZZZ3tqEIjQcuQALaa+115VaOCwEeHiSGFBHGi5UVeQH7/M6kkk1gbTx5Xsr63Xw/wB6pcmzZCBFDwo2VBY/NwWAsMzM99LXKs2U/C1+6sDb+8GE2XHmKojFbRxxqqvIFsAOyNFHedNDzOlR/fniwmHLRYYiafk0l80aXHeD23GmnIdb8qhm6fD3G7bkfEO+WMv+UnlubnqEUWzEDoCANBcVGibko8Iy8fxuxTXEUUMYNrE5nYcr6khTfX2evvrJh4mbbgUTGEiMakthmWMgjmWFtPG/SrY3V4TYHAi6x+ml/rZrFgf7o9VPMC/jW6xuyLAspuOoPPx86BJvbK52B8pCJiq4vDNHyBkhOZb6AnI1iF5nQsfOrP3e3vwmOQNhp0k71Bs6/aQ9ofCq83i4dYPFgkxiKTU+kiAUknXtC2V/eL+NVZvDw6xmzz6aMmSOM5hNCSrpbkxUHMlu8Egd9dsg4NHV9KpDgrxVllm+ZY2UyFgPm8j6tmF7xs1rtcagsfZIubgC7710ga7b+wIcbA8GIQPG494PRlPssOhrniaKbdzaDxSBpcNKLqwAHpFHJhfTOlyCtxz7iprpitdt3d7D4yIxYmJZUPRuYPerCxU+IINRnBTXbLR1Oiv9jbdgxSZ4JA45HoynuKnUVn1XO9vCXGbKkOK2c8ksS88tjKg7OjIBaVL9wOg1Gl6+7vcX4mULi1KPe2eNboeepW+ZbaaDNfw5V4+bopQ5hyv+l0Zp7NDxlb+mxjp82X9pL/AfCt/wpmBwTL1WZr/8yoainFLasWIxUckMiyJ83UXXofSSmxHMHUaHvr14cb2R4YvFMxVZGVla3ZVgCDmtrY9nXkLdNTW/HF+FIy51adFsUr8xyhgGUhgRcEEEEd4I0Ir9VA882uD2zlSzAkjkR3eNzX6k2/obLY20N+XjyrUUqvxxuyvxRu6PpNfKVot4984MGCGOeS1xEvre88lHnr4VYlei1JvhGk3v4cLNeXDBY5OsegR/EdEb7j4HU+nBbfSXD4n/ALPxDERsWWNX5xzA6oL8gxDDL9a1tSb+uxOICzYWaVgFlhRnKC9iOSEE35sQp5258jVSx4plkEikhw2cMNCGBvcdxvrWrE5LZqgm04yOzK+GqQ2R8oiQWGJwquNLtCxU9bnK2YG+nUW1516bV+US17YfCAC/rTOSSLa9lALa9cx5cq196KfDIjEu6n/aO38Zhg/oy0+KZWIuMyF2APgSNasLgvHidnYmfZuMRkzj08BOqMVsJMjcnuCh0OmQ3F6hPCDab4jb/p3tnlGIkbKLDMyMxsOgua6MnhRyhZFZkbMjEC6ta11PMXFxpzBI5VQ2b1F0fNoT5VZhzA0/D99c7cVOIMrTyYSB8sanLKy+s782XN0UHSwtcg8xar+29HK+HlEGX0xU+jzmyhtLEmx0HPlra1UdsHgNi3xn9NKiAHO8iSBmlJsSq+0CSTdmA5G19KiWO6pGk4XcLpNpyekkumFRu2/IuR/3aePe3TzrpfC4KOCNIYkCRoAqqosAB0r5gcKkEaxQoscaKFVVGgArX7W3pwmG/wDmMTDEedndQ3O18l8xF78h0Ndsio1yzaV4YzFiNbnn0Hef4VBtpcc9mRGyySTG5B9FEbC3jIVBB6EX5eV6t3r42YrEufm4GHTkCLNJbX2iLLzv2Re/WuUT7kWttreTD4UZp5Uj0JCk9oj+6g7R591U9xD4kfPlEMCskAIZi2jSMOVwCQEHO3U2PQWhgEs8ntyyOf7zux+8k1Lti8IsbOMzhcOvT0pOY6fUUEj32rtURcnLhGm3CiLbTwQUEn53AbAX0WVWJ8gAT7q7Erl7c7d9sFvBhYHdHZZVJKXtZkZhe4BBsQbeIrqCulZ+qUpQCojvPwr2fjrmSAJIRb0sNkfTQE2GVtPrA8h3VLqUBzXvfwGxmGYthQcXEFuSAqyA9q4yZu1yHq6nMBaq1xGGeNirqyMOasCCLi+oOo0rt6tVt/dbC41MmKhSVRyzXDLfnlZSGX3EUBybu3vfPg27BzRk3aJvVPiPqt4j33qb7N4tQtpNE8Z70IZevQ2I6d/PpUn3l+TlG12wM5Q/1U3aW/hIvaUeatVTby7gY3AH+kQMqXIEi9qM2F9HXQaa2NjodNDaDgmVyxxlstvZ28+Fn/NTox+qTlbp7L2J5jlWzrnGtps7enFQfm53UWtlJzLYaDstcfdVbw/RU8H0y9MbifRxvIdQiM+nPsqW6+Vc8zSlmLHUsSSfE6mpZjuJU82HkhkSPtrlzrcH1gTpcg6aaW76iFSxxcdk8UHG7PoNbDd/YE2NxCYfDrmke9gSAAACxJJ0AABrXV05wZ4eDAYb08q/0mdbtfnHGbFY+ZF7gMfEgezVpcU/ieCG1kawwwfxSWK3/U4P3VscJ8nzaTntGCLS92kJ93YVq6WpQHL+6MY2Lt5YsUyn0d4ndMxQemiBDaqCQM4vp310tVbcV+DwxxbF4U5cTl7UZ9WbKABqT2Hyi1+RsL21NRndHi1Js3Dx4XaWFxIZNEcplb0XsgpJlLWsQDfUAd1cZOLou+lRvYXEbZ+MIWHEpnIJEb3R9OYs4Fz5X5E8hUijlDeqQ1ueUg2+FcJ2fqoDv3w4wmLk9JJGUduckRCsSDrfQq1+8gnxqfVgbWkTIVJ7XMDxFcOlZYXhLs9Mt43kI6vI3a8wth8AK2mG3DwEd8uEh1+suf8AaFre6tzisUkaM8jBEUXZmNgBz1NVlvVxmVbpglDnrNIDlH2EOp82+B505JPtiWNs/YsEJJhhjiLaExxqpPgcoF6wdpb54KA2lxMSm9iAS7C4vqsYYj4Vz9tTejFYi/pp5JAfZLHLzzeqOza/hpXlsXYU+LlEOHjaWRuSr+JJ0UeJNdor8n0Tbh5ivnu8cc2q55pZgPBUdlXmbaADnXTtqq3hfwZGAdMViJC2JANkQj0aB0ykE2u7C7ag28+dWnUioUpSgFKUoBSlKAV8ZARYi4OhB6+FKUBA95uC2zsXcrF82kPtwWUad8fqHxsAT31CP/hnb+3r/wDjn/1a+UoDW4j5N+MDHJicOy37Jb0qkjxUIwHxNYuz/k87QdwJXgiTq2YubXF7KBqbXOpA05ilKAsPdLgNhcJLHNJLJiJY2zgEKsVwNDksSbHUdroKs6lKAUpSgFeGNwEcyFJY0kQ81dQynzDAilKAr/eDgPs7EXMSvhn53iN06c0e47/VI51BG+Txj0ZhFi4Mt9DeZCQORKqhAPhc0pQG4TcDeKCPLHtFXF/VMshbkBo0segFhpesDE7n7yqpImEh+qssWY/rKB99KUO2zS43hht7GsPnKmyjs+lniy+5Y2Ovjbpz5VlbO+TljWK+lngiBvmtndl520yhT09rrSlDhIdk/JtjSVWxGLMsY1KJH6Mt3DOXaw77C/cRzq19h7vYfBx+iw0SRJzIUak97Hmx8SSaUoDY0pS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0" name="AutoShape 4" descr="data:image/jpeg;base64,/9j/4AAQSkZJRgABAQAAAQABAAD/2wCEAAkGBhQSERUUExQWFBUWFBgVFhYVFxccGBgYFxgXFRoXHRkZHCYfGBkjHBoYIC8gIycqLSwsFR4xNTAqNSYrLCkBCQoKDgwOGg8PGiwkHyQsLCksKiosLC0sKSwsNSksLCwsLCksKSwsLCksLCwpLCksLSwpKSksLCwsKSwpLCksKf/AABEIAOgA2QMBIgACEQEDEQH/xAAcAAEAAgMBAQEAAAAAAAAAAAAABgcEBQgDAQL/xABREAACAQIDBQQFBwcKAwYHAAABAgMAEQQSIQUGBzFBIlFhcRMyQoGRCBQ1UnKhsSMzdJKzwdEWFyRTVGKTstLhc4KiFUN1tNPwGDQ2hJTC8f/EABkBAQADAQEAAAAAAAAAAAAAAAACAwQBBf/EACoRAAICAgEEAgEDBQEAAAAAAAABAhEDMSEEEhMyQVEzImGxFFJxgaEF/9oADAMBAAIRAxEAPwC8aUpQClKUApSlAKUrwxySFCImRH9lnUuo8SoZSfiKA9XcAEkgAaknkBUD3k427Owt1WQ4lxyXD2ZdQSLyXyW0ANiSL8udaHfDhPtPGjt7UEwJF4mjaKIAA65Y2YE+Y6nWoBjuAW00BKLFNY2ASUAkX5/lAoHvNAS3FfKWUEejwRItrnmAN/JYzWvx3yk8QbehwkKc7+kkd791suS3XvqKYDgztJsTHDLh2hVyM0vYdEXW5LIxBNgeze5Nh1rpPYO6+HwmHjgijXLGoW5VczHq7G2rE6nzoChcT8ojaDCyx4aM35hXJ8rNIR//ACsX+f7affB/hD/VXSfzGP8Aq0/VH8KxcbsTCzKFlggkUG4EkcbAHlezA62J+NAc7fz/AO0++H/C/wB6fz/7T74f8L/er4fcjZ39jwg/+3h/0VjYncHZ7qVOEwpB7oY0OmvrIAR7jUlGwU3h/lFbQVbNFhnP1ikgPwWQCpRsz5ScJNsRhJEHfE6v07mCdfGpb/Nhsz+xRf8AX/qrDn4PbLdi3zbLe2iySqugtyD6VLxs5Ztdk8XNl4j1cWkZ7prxdAeb2Xr39DUuinVhdWDDvBBHxFUXvPwKw6DNh53jJ9iXK+uvIjKbch1ta+tQk7m7UwTFsO0nL18NKwJBPLKCrnkDax5DurnjlV0LOraVzju1x3x2Fk9HjV+cIDZgyhJl8iAAfJhr3iro3S4i4LaKj0EoEnWGSyyi2vq37Qt1UkVA6SalKUApSlAKUpQClKUApSlAKUpQChpWhwO2c+LxsFyfQ+gYaiyiWM9nTUG6Fjf6611Az1nI61Ct+m2pGTNgMToRrBIkJUHsjsOVBHU9onna/KpjWHtj8w/kPxFaVFNkSm4flA46JimJw6ZlNmADI4HirX1+FbrZ/H+OQgPmhJ5lowVBva2ZST43yjr74bxlZc+GAtnyyE6a5SUC69RcPp01769+HnCFNo4I4iSWSImVlQKEKlVC6nqDmzD/AJag7jLt4f8Ao6Ts8X8N/ao/1JP9NemH4q4dzZcVDyv2hkHxcAHyqIbV4ELHly4lhc2uUVgfcCpBqpJo8rMvcSPgbVKU5R2kco6TTiBG5CrioCTyCvFc/ea9/wCU7f16frR1Tm9HCDF4KJpWeKRFBJyF72FtbFR338gTUErvlrcRR0ieIcP9tg/xIqw/518N/bF/Ub/0657vUi3X3HmxoLghIgSDIddQASAt7sdR3DXnXFlcnSijtFl7T4pYNDf0jzE8/RqT38y5UdOXiKjuL4yf1eG6c3k6620VRccuoqs69MOO2v2h+NReebFFw7tSYnaC+mxkcAgIskZiBL/3gz3ZUuL89T4VWe3MJ6LHyxwDJkxDLGAT2bNZbMTcW01vXQGQA2AsL2AHQcrVQc+ebaZABZ3xlgANSxlsAB3k2qeeNRRxHYWGUhFB5hQD5ga16V8FfaykhSlKAUpSgFKUoBSlKAUpSgFVRsbaeTejaMJI/KwxEXNrtFFAbAdTlZj4BT41a9c94vbqJve0gYZTMuHJIPMwLh2H6+l+XXlXVsF41h7Y/MP5D8RWZXlisPnQqTa45jzvWpbInOfGJx85hFxcQ6juu72q3+D+GCbHw1r9sSOb95lcWHh2agvFLhxPI4nj7bBQmQe0FzG6m+ra+odT0vyq2N1ME0OBwsTizJh4kYeKxqDz8ai0+9s6fjeP1Y/t/urlvDYINjlikBAbEiNxyOsgVh4HnXUW83qJ9o/hXOUWHZ9t5FF2O0bAaD/v/GmX1QR0XvjghLh2Qi4bNHY3tZ1ZTe2tcmOtiR3G1df7fF4W8wfv51y5vzgvRY/ELawMhcXI5SWfp9quZF+lMI0NXJuehi2KXUFGMWIlv/es+VtfBV8NKpurwQCHYupuBgjyH9ZGbaX73A91MG2/2DKPrP2BCHxUCsLq08akd4LqCNPCsCprw13UbETid7iKFgwP15FIIUG/TQn3DrVME5SSR0uQHX31SG7305h//Eov/MrV3VTPCiQttrCMxuTKxJPUlHJPxrV1PwRR1gK+0pWMkKUpQClKUApSlAKUpQClKUB8Nc18SuGG0Bi8Vi1gMkLzSSAxkMwUtcEoO1yPQG1jeulaUBytujxWxuz2EchaeFSQ0MpOZbaWVyCyEH2dR4VdW6vE7BY5exKIpALtHMVRhra4YnKwuehv3gVXHyj8UDjcPGBYrBnJyqCc7sB2vWa2Q6HQXNuZqqsBgWmkEaC5PfyHeT4VJTaFXwdioyuoIsynUEWKnuII0NfuuUcNu/joGLRFkIBGaOUKSO4WYGxtyrd4XfrbcFh6WdhppIiy8tLXZWIHkRepLMiTxyXwdIyRhhZgCO4i9RDEcK8GcZFjIg0MscwmYKbpIQ2c5la9iT1Ui1+RqtMLx8xig+mhjbuKAofI3DAj3A0k47ytzgbv/PkfhHVndFrlkC+MRhw6FTexFtOdVtv1w5XFZPSEoUJCyoAbg65SDbzGumtr3NRHD8bzftwyAW9mYk38io0r1m42IVNoZibaBpBY+fPT3VYpQqm+Dh4/zNRf2l/8Nf8AVU6xOzI5IDAw/JlAhVdOyLAAW5chyquMRxlcjsYZAb+3IzC3kAuvLrWDPxexRtlSFO+ysb/rNp/vXVkxR0KZPYuHmAUAfNwbdWeQk+far3xu1sJs6IISsSj1Y11Y310XmftH41WGL4pY11KhkS/tIgDDyJJt586ik0zOxZiWYm5LEkk95J51B5or0QonW3uLE0hK4ZfQrf1jZpD8eyvkL+dZfAjYskm1I5hEzRRLJnky9hGMbBdTpmuRYDXryrdcLeDEGOwgxWKeSzswjSJlAyqcuZiVJvmDaDoB32F7bL2TFholigjWKNRYKosOQFz1J01J1PWs8pOWyRl0pSogUpSgFKUoBSlKAUpSgFKUoBVSb18eVjdosBA2IdWZGkYH0YYXAyhe04v4re2nO43PG7exsFs4rGQJMQxhFz2ghUl2AvflZb9M48KpvcSLLAX0uZL/AKoFh+PxqMpdqssxQ75UaLeGXHY6dsRiIpWkYAEiJgLKAoAAWw0FTLc3caaOIOY7O4uS1hZdCF1N+48uenSrZwi53UEkZiOXjUhh2fGnJR5tr+NYnnlNcI1rHHC7fLK1h3Q07cmv90affzr8zboH2JAftC33i/4VaoNaLbWDytnHJjr4N/v/ABqpuS5svhlUnVFX7S2a0RCyAG+o6g9OvX+NaqfY8L3zRIb8zlAPxGtWHtnZfp0sNGBup/cfA/uFQqWIqxVhYg2INW452ixpPZpcTunh3UgJkPRlJuPibHyqGbY3ekw5uRmTo45e/wCqf/YvVlV8ZQRYgEHmDqD7qujNopyYIy1wVFSrIO6mG/qh+s/+qvP+R2GzXytz9XMbeXfb31Z5UZf6Wf7EBw+EeQ2RWY9ygn8KYnBvGbOjIe5gR+NWph8MqDKihR3KAB91aDfbaISER6FnN9ReyjmR3EnS/nRZLdHZ9Ooxts2PCHiouzc2HxAY4eRwwZdTExspbL1QgAkDXs6A3tXSeGxKyIrowdGAZWUgqwIuCCNCCOtcQVOuGXEufZ0oiA9Lh5HUNESeySQC6H2Wt05Hr0ItMh1TSlKAUpSgFKUoBSlKAUpSgFKUoChPlKY+82EhuOzHJIR7QzsqgnwOQ28jWDuBscTYeNQ4AC5jYam7NcDyOl68flGfSkX6HH+1nrW8NtslFIHONr270fmPiD8RVOZNx4NPSuplxQJkChSeyAAb66C3PvrHxu2I0a0j6nXXMefXQGveGUOoZTcEXBqt96t4kjlLyZrO5VSADYLYa68rd1+tefjh3uj0pNRVssTZ220LfkpBm7tQT7iBcVI8LthHFpAAfH1T/D31SOC2vFLrHIpPdezDl0Otb7DbxzIALhgPrC58r86seNx0QcYz5LHxeDiOqSKp7idPj0qP7S2NHKRn5jTMpGo7r6gitVBvcPbjI8VN/uNuvjWb/KaD6zfqt/Cq3GSfCJRVfJhy7oL7MhH2gD+BFYE+60y+rlfyNj/1Wrd/ymg+sf1W/hT+U0H1j+q38K6pTRIj38np/wCr/wCpP9VYmIwMiC7oyjvINqlbbzQfWY+GU/vrVY3elmBCKFB+t2j8OX3GpxlN/Bw0VYuN2VFL+cjVjyvbtfrDXrWWTf8A20+4cq+VccaT2RHbO5aqjPCWuoLZDroNTY89B335VEAas7aO3oYL53GYewurfDp77VWuJZS7FAQuY5QeYF9Aa0Y23s87qIxi/wBJ2psudXgidWDK0aMrA3BBUEEHqCNayq0m4/0bgv0PD/sUrd1YZhSlKAUpSgFKUoBSlKAUpSgOcPlGfSkX6HH+1nqA7r40x4lO5z6Mj7Wg+BsfdU++UZ9KRfocf7Weq/3ZUHFRXF+3f4AkffXJaJw9lRb2ydttErKblSpy/wB1raHXpfnUB3+9SL7TfgtSqorv/wCpF9pvwWsuNJSPSz/jZJ+GHCTDbTwDTySTRyiZowUK5QFCH1Stye0etZmO4N7VwuuFnjxSC1kY5GI7OmWQ5R15PyHjapb8nj6Kb9Kk/wAkVWfWpqzy1JrRyvtfbWNwpC4jBmEsLrnVxmA52PI+7vrFXf3lmgPiQ/xsCv3XrrG1YuKSKQZZEVwDezqGF+V7Ec9T8a540/gsfUzjtnMUe/UJOqSAd9lP3Xr9S78wDkJG9wH766HxG6Oz5DmfB4Zm5XaCO/8AlrUycI9kMxY4SO5JOjyqNTfRQ4AHgBaueJHV1cvtFCy7+rfswsR4sB+ANYkm/smtokHdcsbfeL10nFuDstFCjBYYhQALwqx001ZgSx8SSazYNg4ONQqYWFVHILDGALm/dXViX0RfVy/uOVZd9cQRoUXxCj/9iRW92XsDbONACRSKjW/KMqxLY21zkKSLEHs3uOQNdGvsnD3BWCIW1H5NL37+WlZNWrCvkzT6uekyk9ifJ5YkHF4kAaEpACT4jO9gO7RTVdb+7Ciwe0J8PCWMcZQKXILaxo5uQAD2ieldObX2lbsIdfaPd4edcx7/AGIL7SxRNtJSmndGBGPfZRU5wUY2QxTlJ8nWmw8EsOGgiW+WOGNFvqbIiqLnqbCs6vHBfm0+wv4CvaqTQKUpQClKUApSlAKUpQClKUBzh8oz6Ui/Q4/2s9Qbc4f0tPJ/8hqc/KM+lIv0OP8Aaz1DtxV/pDHuiP8AmX/eoy0yzErmid1Fd/8A1IvtN+C1Kqiu/wD6kX2m/Bazw9j0c/42XJ8n3DsuybsCA+IlZSfaFkS48MysP+U1ZdQXgj9CYXzm/by1Oq1HlCsCQanzrPrCnHaNWY9mfPpHnSlKuMh+HmUc2A8yBWO21Yh7V/IE/gKxtrbNzdtBr7QHXx860lWRimdN6+3k6Bj8B++safbpKkKuU9972+7nWrpU+xHQa583shz7UxC3tmxTrfuu5F66CNUDvH9Lzfph/aVT1GkX4ds67gjyqq87AD4C1elfBX2shqFKUoBSlKAUpSgFKUoBSlKA5w+UZ9KRfocf7WeovuAO3KemVR99Sj5Rn0pF+hx/tZ6j24CHJMbaFkAPiA1/xHxqE/Uv6f8AIiV1Fd//AFIvtN+C1Kqiu/8A6kX2m/Baoh7G7P8AjZevBH6EwvnN+3lqdVBeCP0JhfOb9vLU6rUeUKw8SO17qzKxcWNR5VOGynN6nhSlKvMQrS7W2bbtoNPaA6ePlW6rS7W2lfsIdPaI6+HlUoXfB01VKUrQdFqoTHRfONtMsZF5ccEUm4F2mCi+lwLnuq/F51Q2wPp2D/xOP/zK1m6jSNGDbOtxX2vgr7WQ0ilKUApSlAKV4Y7HJDG0srBERSzMxsAB1qkdv/KPfOy4PDJlBsskxY5hf1vRrltcdM3X3UBetK51wHETeKftxRu6aMMuFUqQdQAclyLdb++pVDxnx2GUNtHZciJpeSMOgGticsgI5lQAWHPnUe+N1YLgpUI2Hxk2ZidBiBC31Zxk7vaPYOptbNfQ6W1qZYXFpIoeN1dTezIQymxsbEaHUEe6pA51+UZ9KRfocf7WetLuJ+Yf/in/ACrW6+UZ9KRfocf7WetHuHIPQyDqJLnyKgD8D8Kryepo6b3JNUV3/wDUi+034LUqqK7/APqRfab8FqmHsbc/42XrwR+hML5zft5anVQfgohGxcLcEfnjr3GeUg+RFTitR5QrGxY5Vk14Yvl76lHZXl9GYtKUrQYDU7X2jbsKdfaPd4edaapHj9nCQdzdD+4+FR+aEoxVhYj/AN38qug1R1H4pSlWHT6vOqL3XwrSbegVRcjaCvzA0Sb0jHX+6pNXovOqZ4f/AP1FF+lS/hLWbqNI0YNs6lFKUrIaRSlKAUpSgOfeMW+82Nxv/ZeHsIlmSJsvOWYlRY3tZUY2t3qTc6WsbdLhhgMFlKRiWUEH0stncEaXXSyDU8gD3k2FUVsjbkb7c+cOc6SYqQq3qj8ozKjkG1gLqSDar52ZiCkq+Jykeen4/hXl9dllGSitfyWwSZMvRDur40A8q+Ry6a15vJeqp5MPZdL/AAEpWRDebhRgMWrXhSKQggSQjIQbaEqtlbpoR7xVEY+PaOwsUUSWSLW6shPopVPtZT2W5C4IuLeFdSVrN493Ycbh2gxC5kbW/tIw5Op9lh3+YNwSKhh6twlzr+DsonLe+G+U20pkmxAQOkQiugIBCs7gkEnXtkaaaCtluDIPyq3GYlCBfU2zXsOvMfGrC2XwJwyMDNNJNY+qAI1Oul7Ety0NiPdWXvHwZwkyf0a+GlVbKQWKMQNMwJJH2hrqdDXpS6jG+DDDrscJpmgqK7/epF9pvwWv1tNdobMcJiUzp7LHtK32ZBqDoey2vhWp3j3gTExxhQysrMWBtbUDkevLuFShHlNaPVl1EMuN9rOmuF30Rgv+Av76lNRbhd9EYL/gL++pTWgxCvLEjs1615znsmux2Qn6swqUpWk88VqNs4tCMlrsOv1ff3+HjWRtbEOq9gadW7v4edR+rIR+TopSsfE7Qijt6SSNL8s7qt7c7ZiL9PjVp0yKo/hErNtrCHVj6RmJ1J/NuST/ABq133ywQJBxUNwbHtjp5VVXB/akWH2rDLPIsUYSUF3NlF42A18zasudp1Rpwpqzq6lavB7zYaVsqSqTa/IjTzIArZg1mNB9pSlAKUpQHHG82yxFtLEQLYBcU8a5BYAekIAAHdyt4V0PD2CvXKR78v8AG1Vlxx2BPhdpjHICI5WjZJBayzRqoym3I2QML89bcjaa7rbwLjcMky6E9l1HsyLbMBqdNQR4MK8v/wBCLqL+C3GWVWJi9pJGbNe9r2ArWYbb7DRxmHeND8ORrBx+J9JIzdOnkK8ktMrbW+sOGhaV7qq8y3edAAFuWJ7hVd7t7+4jam0A12jw0HKMGwdnORS9hYm12C30K31rV8Z9o5YYIR7btI3PkgyjwIux/VFe/CzAiPBiQetJIWJHOyEoBy71Y/8AN516fT4Y+Pve3oydTOotItylapt4B0Q+82/jX6g26CwBXKD1vf8AdUPHL6PA8UvozMdgY5o2jlQOjCzKwuD15Hx191U/vrwcyEyYM2U8omOl78g5OmnQ93PpVz18kjDAgi4PMVLHlljfBLFmljfBzvu1xA2hsiX0V2yKRnw81ytv7t9UuPaXQ6HXSrv3N4w4XaFkv83n/qpSO19h9A/lo2h0trWh3k3cgnvHIocDk3JlPgw1B+421Bqq95+HEuHBkhJliFtLflFHeQBqL9R8BXqY8qez1o5VNfR1G0pPU1+K554a8XZMI6wYt2lwxsoZiWaHuI6snevQC68rHoOCdXVXRgysAyspBBBFwQRoQR1rZFp6KMkXF8n7pSlSKz8yEAHNa1je/K3W9+lVLvvxRweHJXCMMTJrov5lD9set5Lf7Q0rT8bOIhkdsBAbIjfl3BN2db/krfVU8+d2A+rrE+GnDyTamJAIIwyEGaTlpzyKbG7n7hqel63ka0aseLi2ZmztmbX2490zeivkLEmPDrfmNPWNrXADNa1+lWRsb5PODjUfOZZZ3tqEIjQcuQALaa+115VaOCwEeHiSGFBHGi5UVeQH7/M6kkk1gbTx5Xsr63Xw/wB6pcmzZCBFDwo2VBY/NwWAsMzM99LXKs2U/C1+6sDb+8GE2XHmKojFbRxxqqvIFsAOyNFHedNDzOlR/fniwmHLRYYiafk0l80aXHeD23GmnIdb8qhm6fD3G7bkfEO+WMv+UnlubnqEUWzEDoCANBcVGibko8Iy8fxuxTXEUUMYNrE5nYcr6khTfX2evvrJh4mbbgUTGEiMakthmWMgjmWFtPG/SrY3V4TYHAi6x+ml/rZrFgf7o9VPMC/jW6xuyLAspuOoPPx86BJvbK52B8pCJiq4vDNHyBkhOZb6AnI1iF5nQsfOrP3e3vwmOQNhp0k71Bs6/aQ9ofCq83i4dYPFgkxiKTU+kiAUknXtC2V/eL+NVZvDw6xmzz6aMmSOM5hNCSrpbkxUHMlu8Egd9dsg4NHV9KpDgrxVllm+ZY2UyFgPm8j6tmF7xs1rtcagsfZIubgC7710ga7b+wIcbA8GIQPG494PRlPssOhrniaKbdzaDxSBpcNKLqwAHpFHJhfTOlyCtxz7iprpitdt3d7D4yIxYmJZUPRuYPerCxU+IINRnBTXbLR1Oiv9jbdgxSZ4JA45HoynuKnUVn1XO9vCXGbKkOK2c8ksS88tjKg7OjIBaVL9wOg1Gl6+7vcX4mULi1KPe2eNboeepW+ZbaaDNfw5V4+bopQ5hyv+l0Zp7NDxlb+mxjp82X9pL/AfCt/wpmBwTL1WZr/8yoainFLasWIxUckMiyJ83UXXofSSmxHMHUaHvr14cb2R4YvFMxVZGVla3ZVgCDmtrY9nXkLdNTW/HF+FIy51adFsUr8xyhgGUhgRcEEEEd4I0Ir9VA882uD2zlSzAkjkR3eNzX6k2/obLY20N+XjyrUUqvxxuyvxRu6PpNfKVot4984MGCGOeS1xEvre88lHnr4VYlei1JvhGk3v4cLNeXDBY5OsegR/EdEb7j4HU+nBbfSXD4n/ALPxDERsWWNX5xzA6oL8gxDDL9a1tSb+uxOICzYWaVgFlhRnKC9iOSEE35sQp5258jVSx4plkEikhw2cMNCGBvcdxvrWrE5LZqgm04yOzK+GqQ2R8oiQWGJwquNLtCxU9bnK2YG+nUW1516bV+US17YfCAC/rTOSSLa9lALa9cx5cq196KfDIjEu6n/aO38Zhg/oy0+KZWIuMyF2APgSNasLgvHidnYmfZuMRkzj08BOqMVsJMjcnuCh0OmQ3F6hPCDab4jb/p3tnlGIkbKLDMyMxsOgua6MnhRyhZFZkbMjEC6ta11PMXFxpzBI5VQ2b1F0fNoT5VZhzA0/D99c7cVOIMrTyYSB8sanLKy+s782XN0UHSwtcg8xar+29HK+HlEGX0xU+jzmyhtLEmx0HPlra1UdsHgNi3xn9NKiAHO8iSBmlJsSq+0CSTdmA5G19KiWO6pGk4XcLpNpyekkumFRu2/IuR/3aePe3TzrpfC4KOCNIYkCRoAqqosAB0r5gcKkEaxQoscaKFVVGgArX7W3pwmG/wDmMTDEedndQ3O18l8xF78h0Ndsio1yzaV4YzFiNbnn0Hef4VBtpcc9mRGyySTG5B9FEbC3jIVBB6EX5eV6t3r42YrEufm4GHTkCLNJbX2iLLzv2Re/WuUT7kWttreTD4UZp5Uj0JCk9oj+6g7R591U9xD4kfPlEMCskAIZi2jSMOVwCQEHO3U2PQWhgEs8ntyyOf7zux+8k1Lti8IsbOMzhcOvT0pOY6fUUEj32rtURcnLhGm3CiLbTwQUEn53AbAX0WVWJ8gAT7q7Erl7c7d9sFvBhYHdHZZVJKXtZkZhe4BBsQbeIrqCulZ+qUpQCojvPwr2fjrmSAJIRb0sNkfTQE2GVtPrA8h3VLqUBzXvfwGxmGYthQcXEFuSAqyA9q4yZu1yHq6nMBaq1xGGeNirqyMOasCCLi+oOo0rt6tVt/dbC41MmKhSVRyzXDLfnlZSGX3EUBybu3vfPg27BzRk3aJvVPiPqt4j33qb7N4tQtpNE8Z70IZevQ2I6d/PpUn3l+TlG12wM5Q/1U3aW/hIvaUeatVTby7gY3AH+kQMqXIEi9qM2F9HXQaa2NjodNDaDgmVyxxlstvZ28+Fn/NTox+qTlbp7L2J5jlWzrnGtps7enFQfm53UWtlJzLYaDstcfdVbw/RU8H0y9MbifRxvIdQiM+nPsqW6+Vc8zSlmLHUsSSfE6mpZjuJU82HkhkSPtrlzrcH1gTpcg6aaW76iFSxxcdk8UHG7PoNbDd/YE2NxCYfDrmke9gSAAACxJJ0AABrXV05wZ4eDAYb08q/0mdbtfnHGbFY+ZF7gMfEgezVpcU/ieCG1kawwwfxSWK3/U4P3VscJ8nzaTntGCLS92kJ93YVq6WpQHL+6MY2Lt5YsUyn0d4ndMxQemiBDaqCQM4vp310tVbcV+DwxxbF4U5cTl7UZ9WbKABqT2Hyi1+RsL21NRndHi1Js3Dx4XaWFxIZNEcplb0XsgpJlLWsQDfUAd1cZOLou+lRvYXEbZ+MIWHEpnIJEb3R9OYs4Fz5X5E8hUijlDeqQ1ueUg2+FcJ2fqoDv3w4wmLk9JJGUduckRCsSDrfQq1+8gnxqfVgbWkTIVJ7XMDxFcOlZYXhLs9Mt43kI6vI3a8wth8AK2mG3DwEd8uEh1+suf8AaFre6tzisUkaM8jBEUXZmNgBz1NVlvVxmVbpglDnrNIDlH2EOp82+B505JPtiWNs/YsEJJhhjiLaExxqpPgcoF6wdpb54KA2lxMSm9iAS7C4vqsYYj4Vz9tTejFYi/pp5JAfZLHLzzeqOza/hpXlsXYU+LlEOHjaWRuSr+JJ0UeJNdor8n0Tbh5ivnu8cc2q55pZgPBUdlXmbaADnXTtqq3hfwZGAdMViJC2JANkQj0aB0ykE2u7C7ag28+dWnUioUpSgFKUoBSlKAV8ZARYi4OhB6+FKUBA95uC2zsXcrF82kPtwWUad8fqHxsAT31CP/hnb+3r/wDjn/1a+UoDW4j5N+MDHJicOy37Jb0qkjxUIwHxNYuz/k87QdwJXgiTq2YubXF7KBqbXOpA05ilKAsPdLgNhcJLHNJLJiJY2zgEKsVwNDksSbHUdroKs6lKAUpSgFeGNwEcyFJY0kQ81dQynzDAilKAr/eDgPs7EXMSvhn53iN06c0e47/VI51BG+Txj0ZhFi4Mt9DeZCQORKqhAPhc0pQG4TcDeKCPLHtFXF/VMshbkBo0segFhpesDE7n7yqpImEh+qssWY/rKB99KUO2zS43hht7GsPnKmyjs+lniy+5Y2Ovjbpz5VlbO+TljWK+lngiBvmtndl520yhT09rrSlDhIdk/JtjSVWxGLMsY1KJH6Mt3DOXaw77C/cRzq19h7vYfBx+iw0SRJzIUak97Hmx8SSaUoDY0pS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102" name="Picture 6" descr="http://3.bp.blogspot.com/-bJSRcGHf6eo/UHB9xZFypbI/AAAAAAAAAuA/5h-bMKpS7n8/s1600/farmaci3_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41829"/>
            <a:ext cx="1584176" cy="1691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44624"/>
            <a:ext cx="8568952" cy="6120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TROMBOCITOSI SECONDARIA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TERAPIA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 PROFILASSI ?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Non è necessaria</a:t>
            </a:r>
            <a:r>
              <a:rPr kumimoji="0" lang="it-IT" sz="22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alcuna profilassi anti-trombotica, anche in caso di trombocitosi estrema (PLT &gt; 1.000.000/µl), in considerazione della rarissima comparsa di complicanze </a:t>
            </a:r>
            <a:r>
              <a:rPr kumimoji="0" lang="it-IT" sz="22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tromboemboliche</a:t>
            </a:r>
            <a:r>
              <a:rPr kumimoji="0" lang="it-IT" sz="22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 emorragiche.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È sufficiente il trattamento della </a:t>
            </a:r>
            <a:r>
              <a:rPr kumimoji="0" lang="it-IT" sz="22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condizion</a:t>
            </a:r>
            <a:r>
              <a:rPr lang="it-IT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patologica alla base.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1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profilassi anti-aggregante è indicata solo in presenza di ulteriori FR per trombosi (i.e. immobilizzazione, danno vasale, </a:t>
            </a:r>
            <a:r>
              <a:rPr lang="it-IT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ipercoagulabilità</a:t>
            </a:r>
            <a:r>
              <a:rPr lang="it-IT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it-IT" sz="2200" b="0" i="1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2200" i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445224"/>
            <a:ext cx="8784976" cy="1169551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Nathan and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Oski’s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Hematology of Infancy and  Childhood. 7</a:t>
            </a:r>
            <a:r>
              <a:rPr lang="en-US" sz="1400" i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edition.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Vol.2, p. 1606-1608.</a:t>
            </a:r>
            <a:endParaRPr lang="en-US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Primary and secondary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thrombocytosis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in childhood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C. Dame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A.H.Sutor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British journal of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haematology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129, 165-177, 2005.</a:t>
            </a:r>
          </a:p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Extreme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thrombocytosis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in admissions to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paediatric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intensive care: no requirement for treatment.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A. Denson, P. Davis. Arch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Child 2007; 92:515-516.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… torniamo a Dario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Inizia antibiotico-terapia con progressiva riduzione della conta PLT, </a:t>
            </a:r>
          </a:p>
          <a:p>
            <a:pPr>
              <a:buNone/>
            </a:pP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fino al raggiungimento di valori nei limiti della norma.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23528" y="3429000"/>
          <a:ext cx="8424935" cy="18002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649195"/>
                <a:gridCol w="1129290"/>
                <a:gridCol w="1129290"/>
                <a:gridCol w="1129290"/>
                <a:gridCol w="1129290"/>
                <a:gridCol w="1129290"/>
                <a:gridCol w="1129290"/>
              </a:tblGrid>
              <a:tr h="74958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30.04.12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01.05.12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05.05.12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10.05.12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14.05.12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21.05.12</a:t>
                      </a:r>
                      <a:endParaRPr lang="it-IT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0614">
                <a:tc>
                  <a:txBody>
                    <a:bodyPr/>
                    <a:lstStyle/>
                    <a:p>
                      <a:r>
                        <a:rPr lang="it-IT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PLT x 10³/µl</a:t>
                      </a:r>
                      <a:endParaRPr lang="it-IT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1.146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1.217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1.170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819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7596336" y="4149080"/>
            <a:ext cx="648072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0" name="Picture 2" descr="http://www.parrocchiabovolone.it/public/mat/image/scheda_immagine_id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0089" y="201215"/>
            <a:ext cx="1372351" cy="1427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TAKE HOME MESSAGES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in presenza di trombocitosi, anche estrema, in età pediatrica pensare in prima istanza ad una forma secondaria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nel periodo neonatale c’è una maggiore suscettibilità all’aumento della conta PLT in risposta a diversi stimoli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le complicanze emorragiche e/o </a:t>
            </a:r>
            <a:r>
              <a:rPr lang="it-IT" sz="2400" i="1" dirty="0" err="1" smtClean="0">
                <a:latin typeface="Times New Roman" pitchFamily="18" charset="0"/>
                <a:cs typeface="Times New Roman" pitchFamily="18" charset="0"/>
              </a:rPr>
              <a:t>tromboemboliche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 sono estremamente rare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la terapia della condizione di base ed il monitor della conta PLT è sufficiente nella gestione della trombocitosi</a:t>
            </a:r>
          </a:p>
          <a:p>
            <a:pPr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gibbons.de/main3/03cartoons/1999-08-take_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9863" y="72008"/>
            <a:ext cx="1632617" cy="1353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892480" cy="2664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La madre di Dario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Secondigravida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(1 aborto spontaneo 2006), primipara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HIV positiva dal 2008</a:t>
            </a: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n terapia HAART dalla diagnosi con 1 IP + 2 NRTI  (</a:t>
            </a:r>
            <a:r>
              <a:rPr lang="it-IT" sz="2200" i="1" dirty="0" err="1" smtClean="0">
                <a:latin typeface="Times New Roman" pitchFamily="18" charset="0"/>
                <a:cs typeface="Times New Roman" pitchFamily="18" charset="0"/>
              </a:rPr>
              <a:t>Reyataz</a:t>
            </a:r>
            <a:r>
              <a:rPr lang="it-IT" sz="22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200" i="1" dirty="0" err="1" smtClean="0">
                <a:latin typeface="Times New Roman" pitchFamily="18" charset="0"/>
                <a:cs typeface="Times New Roman" pitchFamily="18" charset="0"/>
              </a:rPr>
              <a:t>Truvada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Anamnesi negativa per l’uso di sostanze stupefacenti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764647"/>
            <a:ext cx="3960440" cy="2400657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HIV RNA &lt; 20 copie /ml</a:t>
            </a:r>
          </a:p>
          <a:p>
            <a:pPr>
              <a:lnSpc>
                <a:spcPct val="150000"/>
              </a:lnSpc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CD4+ = 886.4 (32%)</a:t>
            </a:r>
          </a:p>
          <a:p>
            <a:pPr>
              <a:lnSpc>
                <a:spcPct val="150000"/>
              </a:lnSpc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CD8+ = 1163.4 (42%)             CD4+/CD8+ = 1,31</a:t>
            </a:r>
          </a:p>
          <a:p>
            <a:pPr>
              <a:lnSpc>
                <a:spcPct val="150000"/>
              </a:lnSpc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32040" y="3530039"/>
            <a:ext cx="3456384" cy="3139321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NEG</a:t>
            </a:r>
          </a:p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NEG</a:t>
            </a:r>
          </a:p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TPHA e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R.P.R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NEG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endParaRPr lang="it-IT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Toxo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NEG         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NEG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CMV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POS            NEG</a:t>
            </a:r>
          </a:p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Rosolia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POS            NEG</a:t>
            </a:r>
          </a:p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HSV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POS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NEG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TVR alla 36w NEG per GBS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3284984"/>
            <a:ext cx="396044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STATO VIRO-IMMUNOLOGICO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932040" y="3042934"/>
            <a:ext cx="33123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 - INFEZIONI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DJAPsDASIAAhEBAxEB/8QAGwABAAIDAQEAAAAAAAAAAAAAAAECAwQFBgf/xAA/EAACAgIBAQQGBwUGBwEAAAAAAQIDBBEFEiExQVETFGFxgZEGIjIzQqGxFSNSYsEkkqLR4fAHQ1NjcoKTsv/EABoBAQADAQEBAAAAAAAAAAAAAAABAgMEBQb/xAAxEQACAgEBBQUHBAMAAAAAAAAAAQIRAzEEBRIhURMiQWFxIzKBobHB4RQVQvCR0fH/2gAMAwEAAhEDEQA/APuIAAAAAAAAAAAAAAAAAAAAAAAAAAAAAAAAAAAAAABRzkm0q5Pye0XABgssmn4wXt1/mV9NLuc0u3v+r3fM2dbI6Y+S+QBrK6et9XZr+X/M2YvcU35DS8kSAAAAAAAAAAAAAAAAAAAACHKMe+SXvZDaWoJK2WQqg52zjCK73J6RR5FMe+2H95Hj/pjz1PH8rhrIlJ4sqLHBwW92px7Pf093vZlLPjXJNX6m2HC8k1E9Tj8pgZORLHoy6Z3x+1UpfWXw7zcPiHLc1+0cyrJopePOr7M4z+s+3s7fDR9Q4DnlmcPi3ZEZO+Va9JpLTa7N/HWzJ7XjgryOjs2vd0sMIzj4nfBz3ykfCp/FlHycn3VJe9mT3psi/l8mcXYT6HTBy/2ja+6MF8GPXbn+JL3Ip+67P4WT2EzqA5frVr77GPTTffOXzH7pjeiY7BnUBrYMnKM03vtNk7sORZYKa8TKS4XQABqQAAAAAAAAAAAAAAAauVmLHmoODltb3vRrS5SXhUvjIcsv3lb/AJWaB8zt237TjzyhGVJeSOzFig4ptG4+Tu8IwXwZR8hkv8UV7omsQefLbtqes2arHDoZ3m5L/wCa/gkijyLn32z/ALzMYMZZ80tZt/Fl1GK0RLnJ98pP3sqAYtt6knB5rncfD5Sjjrr5URnDrssXZrb1GO/wp9u37u7ez57zHJ18znyeNDoxq5OMO1ty1+Jt+LPQf8R+NuhmU8pCLlRKtVWtfgkm9N+x718Dw+NL1Wcuj7Le0tn027441gTiuf3O7FBSimvies4TjKMl9Ns31xXVrXa1+n5HuuLqlSlCMemtLSS8EeS+jOBfDJhbOcZOVXVOMfwN90X7daZ7updNaRwbyyNS4DPbJcWSk7Rk2NlRs8pM5TImWUjFsbLqRFGdSLKRgUiykbRyFWjp8dLcpr2Jm8crjJ/2hrzizqn0+7J8Wzrys4syqYAB6BkAAAAAAAAAAAAAAAc7lV92/ec86fKLdcX7Tmnym9Y1tUn1r6HbgfcRBBYg82jYggsQVomyASQRRNlZwjZCULIqUZLTjJbTXtOVH6N8VXOUqcZ1dT241zlFN+7fZ8DrkNFoZJ4/cbRZSa0Zr42Hj4tarx6o1wj3RijOSQUbbdsgggEMAbGyCCSC2yVIx7J2SmDe46esyv27X5HcPN4c+nKpf86PSH025ZXhkvP7HFtK7yAAPZOcAAAAAAAAAAAAAAA0uRW6vijmnU5D7pnMPnN7x9un5f7OvA+6QQW0QeS0bkEFtEFWiSCCxBVoEEFiCrRJUhouyuiKJsqyrLsq0QCjILMqyQQAYa8mqy+2iEv3tWuuLTWt93vJSb0BnhLpnGXk0z1Z5I9VTLrprl5xT/I9/ccuc4+n3OXaVoy4APoDkAAAAAAAAAAAAAAANTO+7ZztHRz/ALpnPPE3tHvRfqdGB8mV0CQeM4nRZUjRYaKuJNldEFtEaKtE2QQW0QUaJIIaLEaK0CrKtFyGiKJMbRRoytFGiKBjaOZyC9V5HEzY/Zm/V7vdL7L+Ev1Oq0aWTGnkcbKxIz21uuXnCWk0/wBGa4nwyt6ePoyJaG0el4+XVhUv+RL5HlcSVlmLVO6Dha4Lri/CWu38z0vES3gwXk2vzPU3M+HaJRfT7ow2jnBM3QAfTHGAAAAAAAAAAAAAAAafIfdP3Ggu1J+w38/7pnPqe6oP2Hlb0jcYs2wvmyxGi2geNR0WV0RosCriLKDRbRGijiTZUgsCjiWsrogsQVaJshldFaciq92qqXU6rHXNaa1JeH5oyNFXFrUWUaMGVbDGx7L7XqFcXKXuRf1mn1p4vXq7o61BprcfNefwPPc9Zc/2ljZE3KiKovgtd1fUlNfNbNMOBzmk+Wn1SIlKkbUeWlLk8bFsqlR6WMuqFiTe9JxaaemnqS95q259HF83nq+XTC6mFqb7utJrXvaX5FuYwITzeLxsGSrtqhZKltt9Kik479m9L4s3cDHvsvycvOohXO3ojGran0qCfbv2tt/I6GsUYcXg1p4+9+PkV7zdf3QyYuRbbKMLcedb9DCcp6+p1Pvivaj0nBveLOPlP+iOM0dXgn2XR9qf6l92SX6tUqu/oRmXszqgA+rOEAAAAAAAAAAAAAAA1M/7pnMxXuhextfmdPO+6fuOVgvdc15Tf9Dz95K8KfmaYveM4JB4h0EaBIFEkEFiNENCyujXzMzGwoRnl3wqjKXTFyfe/YOSzqOOxZZGRJ9KeoxitynLwil4tmnxuDbZd+0uTSeXJarq7448f4V7fNhY1XFLQX4I6WiC+jFZdVXdXTOyMbbd+jg32y136MOGy1nNbWHzu3pVZ1fa/BWQX9Y//k28DLjnUesVQnGqUmq5S/HH+JLyftPP8lnS5fF5DHrrdV2K5W400+2yMG4Sa/xL4o3eK53j48fi13W+r2KqMfRThJdyXd2dq9p0ZMEnC656f36fAqpKzocjgQzaorrlVdXLqquh9quXmv6rxOLletx5TBjylFDqujPFnbVJ9NiktpOL7Y9q833s9JXONlcZw30yW1tNdnuZy/pNDfGK1fapvqsXwml+jZlgk1JQfp6WWkuVl8HisfCtdsJXW2dCrjK6fU4QXdFeSN1oySXayrRzzcpu5MuuWhiaN/hXrIsXnDf5/wCpptG1xf1cxe2LRvsL4dpg/Mpk5wZ2gAfYnAAAAAAAAAAAAAAAAaub90/ccTj5fvMiPlJP/fyO5mfdM89hy6eRth/FDfyf+pybcr2eRfH7yOkAD51SOkAkgtYJNDk+TwsGmz1rJjCWtdEJJ2dvdpd+zfNZ8fhvM9ceLT6z/wBXoXV8y8eG+8DzP0Vouzcqyzlbb7b8BqNNN67a1JbUn5vX++47XD5F0rM/Gy7OuzGyZJSa1+7kuqP5N/I1+SX7O5/D5BdlOUvVb/Y++En8ewxc5N4GdkXrsjl4FsN/9yuLa/wt/I3n7R+q5eXX7lVyMefzdHIcNkPEdtbdtdT6l0y6ZyS6l7Gt6Zq3UXYdGTju2V2Tx9kM6iUm25Qf21+UvmW5Tj1DD46cZKuu3GrxbJ+EJaUqpP2Ka18TchgS5fMsyc/HycOcKoU/Vn0tv63Wk13xe0tk9yEbWn/Pz8GRzZrcTiWZnDYebhuMMqq22dfpPszjKctwlrwf6o7PEYluDhRxrZxlGEn6Ppb+rDvUW/HXat+WjcpproqjVRXGuuC1GMVpJFmjjy5HO14WaRVFTDlY8cql1WN9LlGT146knr8jOQYaO0XIfaQ0W0CjRJjaM2E+nLqft0U0Wp+rdW/KS/UtifDkjLo0RLmmdwAH2h54AAAAAAAAAAAAAABr5f3bPLKXo+Xq8pNx+aPVZX3bPH8lL0OXXb/BNS/MyzQ48co9UyYummd4AHxqmd1Eggk1jMrRIIBqpEUafMYK5HjMjF7pTj9R+Ul2xfzSOPl02fST6K1yr0syK3pvWrI7jJezfb80elMVGPTj+k9BXGHpJuyfSu+T72bQy8K5ap2Q1ZFdMViwpsjGUVBRcZLaekZNEgzfMkggsQUaJKsEgq0TZUEjRVomyuh7SxKrlL7MW/cgoSeiFnZT2k/MkpVv0UNrT6VsufYxdpM4GAASAAAAAAAAAAAADDkL6jPH83Dbkexu+wzy3Mw25ADE5zAdVcLsiNdqilJTTXbrt7e436srHu+6vqn/AOM0zwOVTJ2PSFWFOXgePk3Pjk7jJr+/A2WdrVH0QHisfCujrpnOPuk0dGnHylr+0X//AEZg9zSWk/kW7ddD0hJxq8fJfffc/wD3ZsQw7ZfanY/fJllujItZodsuh0SHZFd8o/M1occ33rfvNivjkvA2juqtZ/L8lXm8iPTV/wAcfmPTQ8G37kzZhgxXgZ44kV4Gy3Zj8WyO1ZoKe+6MvkWUZvuizoxoivAuqorwNFu/AtVZHaSOcqZvwLrFk+9nQUUidI0Wx4F/Ejjl1NFYnmZI4kfI2waxw446RX+CvE+prrHivAyRrUTIDQgAAAAAAAAAAAAAAAAAApavqs89ydLk32Ho2to1LsZTfcAeSjx3XLfSb1HGfynerw4rwNiNMV4AHHq41LwNqvAivA6KikToA1YYkV4GWNEV4GYAFFWl4FulEg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DJAPsDASIAAhEBAxEB/8QAGwABAAIDAQEAAAAAAAAAAAAAAAECAwQFBgf/xAA/EAACAgIBAQQGBwUGBwEAAAAAAQIDBBEFEiExQVETFGFxgZEGIjIzQqGxFSNSYsEkkqLR4fAHQ1NjcoKTsv/EABoBAQADAQEBAAAAAAAAAAAAAAABAgMEBQb/xAAxEQACAgEBBQUHBAMAAAAAAAAAAQIRAzEEBRIhURMiQWFxIzKBobHB4RQVQvCR0fH/2gAMAwEAAhEDEQA/APuIAAAAAAAAAAAAAAAAAAAAAAAAAAAAAAAAAAAAAABRzkm0q5Pye0XABgssmn4wXt1/mV9NLuc0u3v+r3fM2dbI6Y+S+QBrK6et9XZr+X/M2YvcU35DS8kSAAAAAAAAAAAAAAAAAAAACHKMe+SXvZDaWoJK2WQqg52zjCK73J6RR5FMe+2H95Hj/pjz1PH8rhrIlJ4sqLHBwW92px7Pf093vZlLPjXJNX6m2HC8k1E9Tj8pgZORLHoy6Z3x+1UpfWXw7zcPiHLc1+0cyrJopePOr7M4z+s+3s7fDR9Q4DnlmcPi3ZEZO+Va9JpLTa7N/HWzJ7XjgryOjs2vd0sMIzj4nfBz3ykfCp/FlHycn3VJe9mT3psi/l8mcXYT6HTBy/2ja+6MF8GPXbn+JL3Ip+67P4WT2EzqA5frVr77GPTTffOXzH7pjeiY7BnUBrYMnKM03vtNk7sORZYKa8TKS4XQABqQAAAAAAAAAAAAAAAauVmLHmoODltb3vRrS5SXhUvjIcsv3lb/AJWaB8zt237TjzyhGVJeSOzFig4ptG4+Tu8IwXwZR8hkv8UV7omsQefLbtqes2arHDoZ3m5L/wCa/gkijyLn32z/ALzMYMZZ80tZt/Fl1GK0RLnJ98pP3sqAYtt6knB5rncfD5Sjjrr5URnDrssXZrb1GO/wp9u37u7ez57zHJ18znyeNDoxq5OMO1ty1+Jt+LPQf8R+NuhmU8pCLlRKtVWtfgkm9N+x718Dw+NL1Wcuj7Le0tn027441gTiuf3O7FBSimvies4TjKMl9Ns31xXVrXa1+n5HuuLqlSlCMemtLSS8EeS+jOBfDJhbOcZOVXVOMfwN90X7daZ7updNaRwbyyNS4DPbJcWSk7Rk2NlRs8pM5TImWUjFsbLqRFGdSLKRgUiykbRyFWjp8dLcpr2Jm8crjJ/2hrzizqn0+7J8Wzrys4syqYAB6BkAAAAAAAAAAAAAAAc7lV92/ec86fKLdcX7Tmnym9Y1tUn1r6HbgfcRBBYg82jYggsQVomyASQRRNlZwjZCULIqUZLTjJbTXtOVH6N8VXOUqcZ1dT241zlFN+7fZ8DrkNFoZJ4/cbRZSa0Zr42Hj4tarx6o1wj3RijOSQUbbdsgggEMAbGyCCSC2yVIx7J2SmDe46esyv27X5HcPN4c+nKpf86PSH025ZXhkvP7HFtK7yAAPZOcAAAAAAAAAAAAAAA0uRW6vijmnU5D7pnMPnN7x9un5f7OvA+6QQW0QeS0bkEFtEFWiSCCxBVoEEFiCrRJUhouyuiKJsqyrLsq0QCjILMqyQQAYa8mqy+2iEv3tWuuLTWt93vJSb0BnhLpnGXk0z1Z5I9VTLrprl5xT/I9/ccuc4+n3OXaVoy4APoDkAAAAAAAAAAAAAAANTO+7ZztHRz/ALpnPPE3tHvRfqdGB8mV0CQeM4nRZUjRYaKuJNldEFtEaKtE2QQW0QUaJIIaLEaK0CrKtFyGiKJMbRRoytFGiKBjaOZyC9V5HEzY/Zm/V7vdL7L+Ev1Oq0aWTGnkcbKxIz21uuXnCWk0/wBGa4nwyt6ePoyJaG0el4+XVhUv+RL5HlcSVlmLVO6Dha4Lri/CWu38z0vES3gwXk2vzPU3M+HaJRfT7ow2jnBM3QAfTHGAAAAAAAAAAAAAAAafIfdP3Ggu1J+w38/7pnPqe6oP2Hlb0jcYs2wvmyxGi2geNR0WV0RosCriLKDRbRGijiTZUgsCjiWsrogsQVaJshldFaciq92qqXU6rHXNaa1JeH5oyNFXFrUWUaMGVbDGx7L7XqFcXKXuRf1mn1p4vXq7o61BprcfNefwPPc9Zc/2ljZE3KiKovgtd1fUlNfNbNMOBzmk+Wn1SIlKkbUeWlLk8bFsqlR6WMuqFiTe9JxaaemnqS95q259HF83nq+XTC6mFqb7utJrXvaX5FuYwITzeLxsGSrtqhZKltt9Kik479m9L4s3cDHvsvycvOohXO3ojGran0qCfbv2tt/I6GsUYcXg1p4+9+PkV7zdf3QyYuRbbKMLcedb9DCcp6+p1Pvivaj0nBveLOPlP+iOM0dXgn2XR9qf6l92SX6tUqu/oRmXszqgA+rOEAAAAAAAAAAAAAAA1M/7pnMxXuhextfmdPO+6fuOVgvdc15Tf9Dz95K8KfmaYveM4JB4h0EaBIFEkEFiNENCyujXzMzGwoRnl3wqjKXTFyfe/YOSzqOOxZZGRJ9KeoxitynLwil4tmnxuDbZd+0uTSeXJarq7448f4V7fNhY1XFLQX4I6WiC+jFZdVXdXTOyMbbd+jg32y136MOGy1nNbWHzu3pVZ1fa/BWQX9Y//k28DLjnUesVQnGqUmq5S/HH+JLyftPP8lnS5fF5DHrrdV2K5W400+2yMG4Sa/xL4o3eK53j48fi13W+r2KqMfRThJdyXd2dq9p0ZMEnC656f36fAqpKzocjgQzaorrlVdXLqquh9quXmv6rxOLletx5TBjylFDqujPFnbVJ9NiktpOL7Y9q833s9JXONlcZw30yW1tNdnuZy/pNDfGK1fapvqsXwml+jZlgk1JQfp6WWkuVl8HisfCtdsJXW2dCrjK6fU4QXdFeSN1oySXayrRzzcpu5MuuWhiaN/hXrIsXnDf5/wCpptG1xf1cxe2LRvsL4dpg/Mpk5wZ2gAfYnAAAAAAAAAAAAAAAAaub90/ccTj5fvMiPlJP/fyO5mfdM89hy6eRth/FDfyf+pybcr2eRfH7yOkAD51SOkAkgtYJNDk+TwsGmz1rJjCWtdEJJ2dvdpd+zfNZ8fhvM9ceLT6z/wBXoXV8y8eG+8DzP0Vouzcqyzlbb7b8BqNNN67a1JbUn5vX++47XD5F0rM/Gy7OuzGyZJSa1+7kuqP5N/I1+SX7O5/D5BdlOUvVb/Y++En8ewxc5N4GdkXrsjl4FsN/9yuLa/wt/I3n7R+q5eXX7lVyMefzdHIcNkPEdtbdtdT6l0y6ZyS6l7Gt6Zq3UXYdGTju2V2Tx9kM6iUm25Qf21+UvmW5Tj1DD46cZKuu3GrxbJ+EJaUqpP2Ka18TchgS5fMsyc/HycOcKoU/Vn0tv63Wk13xe0tk9yEbWn/Pz8GRzZrcTiWZnDYebhuMMqq22dfpPszjKctwlrwf6o7PEYluDhRxrZxlGEn6Ppb+rDvUW/HXat+WjcpproqjVRXGuuC1GMVpJFmjjy5HO14WaRVFTDlY8cql1WN9LlGT146knr8jOQYaO0XIfaQ0W0CjRJjaM2E+nLqft0U0Wp+rdW/KS/UtifDkjLo0RLmmdwAH2h54AAAAAAAAAAAAAABr5f3bPLKXo+Xq8pNx+aPVZX3bPH8lL0OXXb/BNS/MyzQ48co9UyYummd4AHxqmd1Eggk1jMrRIIBqpEUafMYK5HjMjF7pTj9R+Ul2xfzSOPl02fST6K1yr0syK3pvWrI7jJezfb80elMVGPTj+k9BXGHpJuyfSu+T72bQy8K5ap2Q1ZFdMViwpsjGUVBRcZLaekZNEgzfMkggsQUaJKsEgq0TZUEjRVomyuh7SxKrlL7MW/cgoSeiFnZT2k/MkpVv0UNrT6VsufYxdpM4GAASAAAAAAAAAAAADDkL6jPH83Dbkexu+wzy3Mw25ADE5zAdVcLsiNdqilJTTXbrt7e436srHu+6vqn/AOM0zwOVTJ2PSFWFOXgePk3Pjk7jJr+/A2WdrVH0QHisfCujrpnOPuk0dGnHylr+0X//AEZg9zSWk/kW7ddD0hJxq8fJfffc/wD3ZsQw7ZfanY/fJllujItZodsuh0SHZFd8o/M1occ33rfvNivjkvA2juqtZ/L8lXm8iPTV/wAcfmPTQ8G37kzZhgxXgZ44kV4Gy3Zj8WyO1ZoKe+6MvkWUZvuizoxoivAuqorwNFu/AtVZHaSOcqZvwLrFk+9nQUUidI0Wx4F/Ejjl1NFYnmZI4kfI2waxw446RX+CvE+prrHivAyRrUTIDQgAAAAAAAAAAAAAAAAAApavqs89ydLk32Ho2to1LsZTfcAeSjx3XLfSb1HGfynerw4rwNiNMV4AHHq41LwNqvAivA6KikToA1YYkV4GWNEV4GYAFFWl4FulEg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DJAPsDASIAAhEBAxEB/8QAGwABAAIDAQEAAAAAAAAAAAAAAAECAwQFBgf/xAA/EAACAgIBAQQGBwUGBwEAAAAAAQIDBBEFEiExQVETFGFxgZEGIjIzQqGxFSNSYsEkkqLR4fAHQ1NjcoKTsv/EABoBAQADAQEBAAAAAAAAAAAAAAABAgMEBQb/xAAxEQACAgEBBQUHBAMAAAAAAAAAAQIRAzEEBRIhURMiQWFxIzKBobHB4RQVQvCR0fH/2gAMAwEAAhEDEQA/APuIAAAAAAAAAAAAAAAAAAAAAAAAAAAAAAAAAAAAAABRzkm0q5Pye0XABgssmn4wXt1/mV9NLuc0u3v+r3fM2dbI6Y+S+QBrK6et9XZr+X/M2YvcU35DS8kSAAAAAAAAAAAAAAAAAAAACHKMe+SXvZDaWoJK2WQqg52zjCK73J6RR5FMe+2H95Hj/pjz1PH8rhrIlJ4sqLHBwW92px7Pf093vZlLPjXJNX6m2HC8k1E9Tj8pgZORLHoy6Z3x+1UpfWXw7zcPiHLc1+0cyrJopePOr7M4z+s+3s7fDR9Q4DnlmcPi3ZEZO+Va9JpLTa7N/HWzJ7XjgryOjs2vd0sMIzj4nfBz3ykfCp/FlHycn3VJe9mT3psi/l8mcXYT6HTBy/2ja+6MF8GPXbn+JL3Ip+67P4WT2EzqA5frVr77GPTTffOXzH7pjeiY7BnUBrYMnKM03vtNk7sORZYKa8TKS4XQABqQAAAAAAAAAAAAAAAauVmLHmoODltb3vRrS5SXhUvjIcsv3lb/AJWaB8zt237TjzyhGVJeSOzFig4ptG4+Tu8IwXwZR8hkv8UV7omsQefLbtqes2arHDoZ3m5L/wCa/gkijyLn32z/ALzMYMZZ80tZt/Fl1GK0RLnJ98pP3sqAYtt6knB5rncfD5Sjjrr5URnDrssXZrb1GO/wp9u37u7ez57zHJ18znyeNDoxq5OMO1ty1+Jt+LPQf8R+NuhmU8pCLlRKtVWtfgkm9N+x718Dw+NL1Wcuj7Le0tn027441gTiuf3O7FBSimvies4TjKMl9Ns31xXVrXa1+n5HuuLqlSlCMemtLSS8EeS+jOBfDJhbOcZOVXVOMfwN90X7daZ7updNaRwbyyNS4DPbJcWSk7Rk2NlRs8pM5TImWUjFsbLqRFGdSLKRgUiykbRyFWjp8dLcpr2Jm8crjJ/2hrzizqn0+7J8Wzrys4syqYAB6BkAAAAAAAAAAAAAAAc7lV92/ec86fKLdcX7Tmnym9Y1tUn1r6HbgfcRBBYg82jYggsQVomyASQRRNlZwjZCULIqUZLTjJbTXtOVH6N8VXOUqcZ1dT241zlFN+7fZ8DrkNFoZJ4/cbRZSa0Zr42Hj4tarx6o1wj3RijOSQUbbdsgggEMAbGyCCSC2yVIx7J2SmDe46esyv27X5HcPN4c+nKpf86PSH025ZXhkvP7HFtK7yAAPZOcAAAAAAAAAAAAAAA0uRW6vijmnU5D7pnMPnN7x9un5f7OvA+6QQW0QeS0bkEFtEFWiSCCxBVoEEFiCrRJUhouyuiKJsqyrLsq0QCjILMqyQQAYa8mqy+2iEv3tWuuLTWt93vJSb0BnhLpnGXk0z1Z5I9VTLrprl5xT/I9/ccuc4+n3OXaVoy4APoDkAAAAAAAAAAAAAAANTO+7ZztHRz/ALpnPPE3tHvRfqdGB8mV0CQeM4nRZUjRYaKuJNldEFtEaKtE2QQW0QUaJIIaLEaK0CrKtFyGiKJMbRRoytFGiKBjaOZyC9V5HEzY/Zm/V7vdL7L+Ev1Oq0aWTGnkcbKxIz21uuXnCWk0/wBGa4nwyt6ePoyJaG0el4+XVhUv+RL5HlcSVlmLVO6Dha4Lri/CWu38z0vES3gwXk2vzPU3M+HaJRfT7ow2jnBM3QAfTHGAAAAAAAAAAAAAAAafIfdP3Ggu1J+w38/7pnPqe6oP2Hlb0jcYs2wvmyxGi2geNR0WV0RosCriLKDRbRGijiTZUgsCjiWsrogsQVaJshldFaciq92qqXU6rHXNaa1JeH5oyNFXFrUWUaMGVbDGx7L7XqFcXKXuRf1mn1p4vXq7o61BprcfNefwPPc9Zc/2ljZE3KiKovgtd1fUlNfNbNMOBzmk+Wn1SIlKkbUeWlLk8bFsqlR6WMuqFiTe9JxaaemnqS95q259HF83nq+XTC6mFqb7utJrXvaX5FuYwITzeLxsGSrtqhZKltt9Kik479m9L4s3cDHvsvycvOohXO3ojGran0qCfbv2tt/I6GsUYcXg1p4+9+PkV7zdf3QyYuRbbKMLcedb9DCcp6+p1Pvivaj0nBveLOPlP+iOM0dXgn2XR9qf6l92SX6tUqu/oRmXszqgA+rOEAAAAAAAAAAAAAAA1M/7pnMxXuhextfmdPO+6fuOVgvdc15Tf9Dz95K8KfmaYveM4JB4h0EaBIFEkEFiNENCyujXzMzGwoRnl3wqjKXTFyfe/YOSzqOOxZZGRJ9KeoxitynLwil4tmnxuDbZd+0uTSeXJarq7448f4V7fNhY1XFLQX4I6WiC+jFZdVXdXTOyMbbd+jg32y136MOGy1nNbWHzu3pVZ1fa/BWQX9Y//k28DLjnUesVQnGqUmq5S/HH+JLyftPP8lnS5fF5DHrrdV2K5W400+2yMG4Sa/xL4o3eK53j48fi13W+r2KqMfRThJdyXd2dq9p0ZMEnC656f36fAqpKzocjgQzaorrlVdXLqquh9quXmv6rxOLletx5TBjylFDqujPFnbVJ9NiktpOL7Y9q833s9JXONlcZw30yW1tNdnuZy/pNDfGK1fapvqsXwml+jZlgk1JQfp6WWkuVl8HisfCtdsJXW2dCrjK6fU4QXdFeSN1oySXayrRzzcpu5MuuWhiaN/hXrIsXnDf5/wCpptG1xf1cxe2LRvsL4dpg/Mpk5wZ2gAfYnAAAAAAAAAAAAAAAAaub90/ccTj5fvMiPlJP/fyO5mfdM89hy6eRth/FDfyf+pybcr2eRfH7yOkAD51SOkAkgtYJNDk+TwsGmz1rJjCWtdEJJ2dvdpd+zfNZ8fhvM9ceLT6z/wBXoXV8y8eG+8DzP0Vouzcqyzlbb7b8BqNNN67a1JbUn5vX++47XD5F0rM/Gy7OuzGyZJSa1+7kuqP5N/I1+SX7O5/D5BdlOUvVb/Y++En8ewxc5N4GdkXrsjl4FsN/9yuLa/wt/I3n7R+q5eXX7lVyMefzdHIcNkPEdtbdtdT6l0y6ZyS6l7Gt6Zq3UXYdGTju2V2Tx9kM6iUm25Qf21+UvmW5Tj1DD46cZKuu3GrxbJ+EJaUqpP2Ka18TchgS5fMsyc/HycOcKoU/Vn0tv63Wk13xe0tk9yEbWn/Pz8GRzZrcTiWZnDYebhuMMqq22dfpPszjKctwlrwf6o7PEYluDhRxrZxlGEn6Ppb+rDvUW/HXat+WjcpproqjVRXGuuC1GMVpJFmjjy5HO14WaRVFTDlY8cql1WN9LlGT146knr8jOQYaO0XIfaQ0W0CjRJjaM2E+nLqft0U0Wp+rdW/KS/UtifDkjLo0RLmmdwAH2h54AAAAAAAAAAAAAABr5f3bPLKXo+Xq8pNx+aPVZX3bPH8lL0OXXb/BNS/MyzQ48co9UyYummd4AHxqmd1Eggk1jMrRIIBqpEUafMYK5HjMjF7pTj9R+Ul2xfzSOPl02fST6K1yr0syK3pvWrI7jJezfb80elMVGPTj+k9BXGHpJuyfSu+T72bQy8K5ap2Q1ZFdMViwpsjGUVBRcZLaekZNEgzfMkggsQUaJKsEgq0TZUEjRVomyuh7SxKrlL7MW/cgoSeiFnZT2k/MkpVv0UNrT6VsufYxdpM4GAASAAAAAAAAAAAADDkL6jPH83Dbkexu+wzy3Mw25ADE5zAdVcLsiNdqilJTTXbrt7e436srHu+6vqn/AOM0zwOVTJ2PSFWFOXgePk3Pjk7jJr+/A2WdrVH0QHisfCujrpnOPuk0dGnHylr+0X//AEZg9zSWk/kW7ddD0hJxq8fJfffc/wD3ZsQw7ZfanY/fJllujItZodsuh0SHZFd8o/M1occ33rfvNivjkvA2juqtZ/L8lXm8iPTV/wAcfmPTQ8G37kzZhgxXgZ44kV4Gy3Zj8WyO1ZoKe+6MvkWUZvuizoxoivAuqorwNFu/AtVZHaSOcqZvwLrFk+9nQUUidI0Wx4F/Ejjl1NFYnmZI4kfI2waxw446RX+CvE+prrHivAyRrUTIDQgAAAAAAAAAAAAAAAAAApavqs89ydLk32Ho2to1LsZTfcAeSjx3XLfSb1HGfynerw4rwNiNMV4AHHq41LwNqvAivA6KikToA1YYkV4GWNEV4GYAFFWl4FulEgAaAAAAAA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2" name="Picture 8" descr="http://www.exact-learning.com/blog/wp-content/uploads/2012/08/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6660739" cy="5328591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QSERUUExQVFRUUFBQUFBQVFxUUFBQVFBQVFBQUFxQXHCYeFxkjGRQUHy8gIycpLCwsFR4xNTAqNSYsLCkBCQoKDgwOGg8PGiwfHyQpKSwqLCwpKSwsLCwsLCwsLCksLCwsKSkpKSksLCwsLCwpLCkpLCwsKSksLCksLCwpLP/AABEIALcBEwMBIgACEQEDEQH/xAAcAAAABwEBAAAAAAAAAAAAAAAAAgMEBQYHAQj/xABEEAABAwICBgcFBQcDAwUAAAABAAIRAwQhMQUGEkFRYSJxgZGhscEHEzJC0SNSYuHwFCRDY3KCkjNzohVT8Rclg7LC/8QAGgEAAwEBAQEAAAAAAAAAAAAAAAECAwQFBv/EACgRAAICAgIDAAIBBAMAAAAAAAABAhEDIRIxE0FRBCIyQmFxgQUjM//aAAwDAQACEQMRAD8A2QFBFldleXZ1BpXZRJXZTsVBpXZRJXZQKg0oSiyhKYUHlCUSUNpFioPKEosoSiwoj9OVoY0fed4DHzhNqByRdYHy5o4AnvIHouUFg9zO7EqxokKTku1yYNqQjm4WyZnKDY8cUmKqaG65rhuE+QLEx3UuEiKqa+8SjHKW7NPGkheUlUCP7xI1KihhFOxN8ps+rCVq1lHXdxgsmbpD+y0h02jiY7wpyVR9D1i64pj8RJ/tBP0V02lWN6ObOlyFJXJSe2uF60MaFCUUuSZeiOqIHQoXojnJMvRHPQOg5ciOciOekn1UDoPtrqbe8QQFE7KEpLbXdtBnQrKEpPbQ2kBQptIbST2kNpOwoU2l3aSe0htIsKFNpDaSW0u7SLChTaQ2kltrhqDiiwoidKGah5NaPM+q5TfAQuzNV0cB5JEhY+ztj/FIUrXKQN6m9wSmbnKzVJEl+1oftai3PQFVBVEoLlGF4oZ1yi/tSB8Sc/bF112oH9sXW3alsXElaldRl3d5hdNZMa2JUsRIaqY3E8Kbj3wP/wBK4lyyu41odYu2mtDi8FuO4CCfRNqvtZuNzGhVB6MJ45Sdo1suXC5YzV9qd2cg0Jo/2mXh+Zo7FZHiZt5cilywup7QLw/xPBNauud2f4zkx+Jm9moOKSdXHEd68+1NaLo51n96bP05XOdZ/wDkVXFk8D0K+7Z94d6a1dJUxm9veF5+fpKoc6j/APIpB1045ud3lPiPiegDpqj/ANxveEF59FQ8T4rifAnieiX682w+cd4SD/aJbD5vELGvdc0b3XNYWzpX48TXH+0y3GUlN3+1OluafFZb7rmjBoAUtstfjw+Gku9qjdzCm7vaqdzFQGkBdBSuRawY/heX+1CruYEhU9plxuAVOlAuU3IvxY/haH+0S6ORATapr3dH54UAHhFL0bK4QXpE0/W+6P8AFKd6GZpC9LhRe4hvxOc4MYJyEneYyEqs7au2q9++jaNLHRtVahdhvDWAZ8gk3xXKQ1j5vjCrZaNVtHXFOm6nciKjXGDtBwc0wQQ4c5HYp8UBGKQ0RduqM23iDgCOeZ8wlKj95yW0aq0cM1Lk0xnetaFEVXBTFzfMAyEqtaR0qJiI8EN0bQTDPqInvExZVJdhipP3TdnEpJ2XQ0dXXC9NLirBhOLZpKLA65Hpp9StQd4Tn9gkJNEtkdK5VTt9tBSLqUlSyTPdb7ia4b91onrdj5bKgnuW12uottVcXVKYJOLnHEk9qovtJ0RSt6rGUmtaNkmWiJx3+K2ilSMvJbpFKc5cbTccmnuK1LUeypm0a4saSS7EgE5qdrMYGOhrR0TuHBVaIeR2Ye1pJgAknAAZ9ydjQFycqNT/ABjzTzV9u1f0/wDcJ8ytdNRU3QnNmG32iqtGPeMLJylPdHan3Ndgexg2TkSYU97TK01mDgzzKtWqo2bOkPwhPlqyW2Z7e6iXFKm6o/YAaJOOPkmWgNWn3T3Na4N2RJJWk65V4tH84Crns4ZHvXcwEKQndWIj2Yv/AO83/H80FexUQT5GdsywVMVIU9EVzlRef7T6qEtzkeBB8Vt9rUljTxaPJZSSR1eaRmVPVi6P8F3bA9UlpLQ1ag0OqN2Q4wMQcYnctYVS9obfsGHhUb4ghJUxeaRUNF6PdcVBTaQC6cTlgrLT9nVXfVYOoEqG1QqRd0usjwK1WFLKnkknplKb7O+Nbuaqlpi19zWfTB2tkjE78AVr7wsq1vEXlT+3/wCoTVExySb2yf1V1Wo3FAVKm1tEuEAwMCpwak2o+QnrcUh7PsbT+93mrK4Kb2TKUr7KLrjoOjRotNNgaS8CRMwZTXU6pJq0zj0W1Gjmw9KOsO8FM6/j93H+41QWoZ/e/wCx3oiS5KjfBPiuXxmn6IqfZZzLnHsJw8ITHTdWqG9Bu12wnthQ2ARukkdR/OUlfuJGCS62U65toz+61hrtMOouHVH1TV+sRfg6m/uBVruLV7shPYkrfQmPTjqHqVRoR+gmF8kAwNxwI7E/uH4+isFtSptAaAJ3CEa80c7ZnZCK0LlTKVdPDcYUNW1zptMbUwYJALhPWFbdM6D97TInPdu6iqTc6j0yYG0wjdOHZP1RCMf6iZOf9JLWutrDHTPaCFP6P06HZOlVinqsNlrSTDRgcJw5p/Y6BfTcCDI3ylJL0Uuv2LjbP2jimda6ay46WIaAY4k5JWy6IxzVX0routeXVVrXFlNpa2R8x2G7XXiSOxTQY4pvZa6Wsnv3FlM4DMtxEjdKoPtFqTXbyYPNXbROhqdm0DfhjCoPtCqzdH+keqqCd7IzKKf69Fy1QbFnS6p7090hUilUP4T5JDV9kWtIfgCJp2pFvVP4CmcfszzU5k3rDwk+C1Fz8Vm2ojP3ueDT6LRScVcuwfZm/tCfNzHBoHmrzohuzb0hwY3yVA1wO1eOHNo/XetEoNhjBwaPJN9IGQWvlaLaOLgmGoLYoPPF/klNf6nQpt4k+SU1RpbNqOZJ8ULoH/Eng9dSQQSMzK6RW2aHfNCkeLG+SxOmMxzPmtm1XdtWlE/gHgqyl+iUVX1+Z+6E8HsPirVCruu9ObOpyg9xCyj2BRdWKkXVH+sLYAFjGgXRcUj/ADG+a2oBE1s0mIVAss12bF2/m1p8Fq1QLLtfGfvZ5sb6oiTDstHs4dNs7lUPkrS9VT2af6FQfzPQK3PCTWwl2VLX4fu3/wAjPNV7UM/vg/od6K363aHrV7YtpUn1DtNgNaTkROOSi9TtSbylctfUoOa0BwJJZvjdtSrUW1pFRmlF2y7h+HUkHFSFXRj2tLiIAHEceShripChxa7NcLUloUfcgKOv9IBjSd6RrXChtIVS9zW8SO4YqWzqSRatGGk3E1A6oI2hOU7oUpU0u1wgEKg3Fhsv94CQ6IPAjgeKZ1NIVQTsd5KLktA4Qk7ZP3j6lF4FQdBxOyRlOcHhglX24ePVVeppOs9gbUcXdNrpPI7huU5Z3kABEXRUkH/YIKe2rNlIG4DlxjyizNjl9TFSmj6AA5nHtKrta4+1a0bhtO6zg0eZ7lY7IOIyVRYmqQlfUCHCcow/XDLxWVa5um7f2DwWsXzjIB3T6LItZX7V2/8ArA8lcOzlk9s0vRzYoUx+Bvko7Wp8WlXqhSlAQxo/CPJQOu1SLR3MtHikkY2V72fUvt3ng31V7VK9nbcap5AK5Ocrl2KzNNKnbvXf7oHktG3DqCzegdu966x8D+S0clNrSBsp+vL5fTHBpKltA09m2pjlPeobWq3qVLjZpse8hgHRaTmeStuj9C1hSYPduwaNyEtBJqkECCcnQtfdTPguooizJazNmo8cHvHc4rWtR6k2VLlI7ist0zT2bmsP5r/Ez6rSfZ1Um0A4PcPFPJ0Wui0woTW2nNpWH4D4KdAUVrCybeqP5bvJYoVmT6MdFWmfxt8wtvYcFhVq+HNPNvmFuFu+WjqHkqkjWbD1FmuvduXXbA0EucwAAAkkzEADEnFabTol7g1uZVjsNDU6R2g0GoRBqEDbI4A5hvJaYsbkzB5VDZSvZ5qZWo0ne+GwHlrgD8eLGkgt+UgkjHhkr1Q0ZTbk0E8TiU6CC7Y4oxOaeWUmcRHldc5Il/V5KpMhIRrYgicCCD+iqRpAEOIO5Xfj4Tj4qtawWkw8dR9D3LjzRvZ6X4sqbRVLp6jKJ+1HIFSd6xQpqQ/BclbPQbJy5e2ILgCop9vs5wqBe6w1zVdDy0BxAZgRA4gjFc/67XcZ6IHVh4lavE2Tzj0XC8qbuYT9tSFX9G33vQCcDMEevUp52SxlGtFWLU7hPW3IAkmABJPIZqIDkz0zXc6kWtO8bQ37OZHhjylSkPsmNXbs1apfEBxnLIZAY8o4rRLWm2AMfD6LP9W6MNCvFhUVxIy7Q5udDF4wfiJiW7jukFZppX2a3pui8Ma9heHBzXiC2QcjBB5LXKD561JOtwQAdy68eO1o8rJkcXspbNBVYAgDDeQmGntRX3NLYNVjMQSY2su0K/GzaN0oDZ4DuWbg4vZn5G+jPNW/Z0LUOBrh+0QfhiPFTbNWmfM5zuQEK1tcE1uL1oIE5mFfC1dji5SdIrNlqLasd7xtsNoGdomTJ34qabo4bqLR1wpNroC571VwX0m2RDabwTDGBGNOqc3ADkEe5rdIrjqy1hCNDmqYX9hH3nd6CSNygtOMfhBgWtjNm9rc3A97Qrt7Mas27xwqeYChdaNVrqteONKhUeC1uIbDZyzMBWzUHU67oNqCrT2NogiXN4Y5FcctxN1JFkDkx0oJpvHFrvJTjdCP3uaO2UWpoNhBD6vLoj6rKhckefGMMDktu0Y7apsjGWty6kto7UOxpfDQNU8ahLh3HBWa2tnCA1rGAYYDJa+OUgnmXob6BsnNcXOEYQJ5nHyCm0lSZs75PNKFduOPGNHLJ27CzCJVqxzRDVg49v1TG8rwYkkRu8EpSpGkMdsd1KmIyzRHHHd6KNN19nMDCPA4p+HjPLrxCjlZs8fE7TOO8dWSirtoILTkcFJxBy7kx0kyWkicOP1Wc+jXE6kUbSODi057juKiBa9KVY9L2gqNJjsUBtnI5jAHjyPNcT0z06taKRp3QhFVzmjmR6piyykYmBwyV4vofmCHDeMVDutcflPPEeEK1kZahCW3pjXR9HZjdiD+uxWMPwTCnbhok/mSeAS9MPfgB2cOtZydikt6E7y72RAxJyHDmU0s52scZDgf7hie7zUs3RMZ4k5pax0Eapc1vxbDyOEwQ3HrKuMSXJIktCiGhWmyeqpoZ8sacjAkHcRgR1gyFbNFWZfjiG/e9BxKIpvRMnStlg0az5uwde8qWaVGWj4GyBAGXLrO8pxWuIbhmcAvQx1GJ4+ZOUhy0z+uH6Kb1mQlLV2HUlXCcETgpx/uY3xYyqVCGyBPJV2k4vrcOlkrNVZhBTKhSptfhErnqtHdgyKEZa2O4wRS3mlCiq6OayKr/EetJ1XQla07R603qO81rHoqf8h/SthsiYlcTc3LeKCztj19DCq4jGp2AQlm0RvLj2qNpOOQzTmkTvPYt1jivRzDxtq08Y5kpahatJgNCYtuch2KZs6Gy3HM5q6S6QjotuaVa0DBcdO7HkkzUBwP5obCrFdlBrITOu4tEg9u7qKgrvTFWmTOX6yWUsij2jeGCU+mTl3h25KJ0hU6E8Dl6dSWo6UFVg5+YUfcklrhvg94xhZSlfR044OOmIU6k0n4byM+U4qW0bcyxsmMOsKt2NSaJMTL3b+QUroqtDYy8QoizWatUTsz+X0TeocxJ7QlKbp4HqRKxjHEK2c60yCu7PMDsj6KAurEEkFuJ8SrnXZtbwfBR9e0xBg4EHjvXPKJ2wyFIutDvMQ2RxJAPjmmx0FXI+CmDMS57j4Nb6q/VLXDqgwiPtc+qVjSNfIyiUtWa0y97MMOjteEjAKattE7AgACMFYWW4PaPEIgoE8vWMFSXwXNkI+zjd35KPtrrZuWtBzaZjCDhHkVar+h9mXbwza7hj4SqBRrE1DVgztSOoZeHmteiU7LtSrNBk06e1Ml2wJk5kjInmQpOhfEmSZ/WQ4KHtqoqAcYw5jknlCmRn0RxcY8M1aJdFhta2/wQuboTG/yHDrUX/1djB0TJ+8d3UEXRry520ewHzVuXo53DdlioOgeJ9Al/e4jx+ij21e0DxKD6+I6xPWr5Uc7x2yTr09tpCrNux3vssQcQd0Kw21ae3/yiVaTdrajGMfRE1yVhhyPFcX7OwildcElWdAKzJRFVqmJjimlYF5DJgu38EW4u4BKQ0C2pVrF+AYBGPHkt46ROV/sywUrBgABGIQTj3PNBMyIfIYdaBfiCkaRJTy3sQQCSYxyVSlXY0hXRtPaqA/dk/RT7Qd6b2FOGz3dSdIjvZMvgESpTBR1wlWSiOq1C0xkfAphdWwfOzgd7Nx/p+imLukHN8iqzdVywxwPcfoubJo78L5daZCbRoVY+VzsuDt30Um65kbffzjDvUdp/wC1plw+IfEOPBw5hMbe6caY2uGPaubo7G+Sti2i6k0cvnfyHxFSlnUjh2YqE0WfsxzLjn+IqVt+zszTQpE9aXE7gerBPiZG8eKr9KpH6gqStbzmQtUzCURRrsYkdq6aE7h2FJ3L98grtK4BGQndjGKQKzlShI5x6lIG3H/FFca7zDWimAMXEB855SfRNa1hXn/WOW5rR6LCWGMndGilS7F204IOGSVpNaYwxgk5qOqWFcZVn8Mm/RROkn12jpVqnCAQ0R/as44eDtM0bsmtYdJMpUSCRtuY5rW/N0hExuAmceCoDqENyJTmjTJMk+p71y/EN3lb9iWhxq/fB7DTdM0z0Y4HEDsxUqGnf4qs6uvgOd/M2T/iI8SVZG1eXeqXQS0xzRpgnj5BS1vVjf1nh1KGbcDfA6k9t7gDPuTI7JmnU/L6or62IE/reVXtIa3UqWBe2TzA7BJUV/6gUtxLj+FpIA4TgOCLFxNDt6+P63/kl6dztPMRGXVH6Hes6druXDoU3Sd7iBjvgCVy21wuGthuw3ns7Rx/qJHDduRzpGcsZpriofTOkm02nac0HgSAe5Z/dabr1PjrVCOAcWj/ABbAUPcX9Jnx1GjrInuGKzcxRx0We+0ywiA6eJAPqnlvrw2kwMpUZgZvdE89lo9VnFzrdQZkXO6hA7yfRRdxr0fkpgc3Eu8BCvnkfQvFH2aqdfbjcKQ5bLj5uQWOHW64+8By2GeoQTqf0OMTe6VYxEKbtKODWk5mY8YVMp6Wez4mOgbUkYyZ6P5q2auXPvJcHEtbh2nd1qlmx5//ADlZyY3WyxsbARkVmXDkjLsRkwLhXUCgCOvK3u+kPh+YcOarusZBh7cjgerd3Kw6SOyJzBwI4hU2tXjbpHGJLTxAxHgfBck36O/CtWNKDy5wbvJ2TzBw9VIac0OKbOjllnnwOKlNAaD92feVPjI6Lfu8zzR9LkPBYNw/Nc6dukXLJ+2ipWrYAy7esqQpHq8k1c2Iz/RKXpnmO1WjWx2HforjLgt3keKTL8PrikndvYUCJVl9IxI7U1e+Dl3FMRVjf3hGNWd3cUw6JOnemIlwSjbwY4zh9FDvvwwYuj+rLvUVc63UGTtVWTGTekf+MoT2NptaLa7SA3uKq+mrrbdAkqAvfaG3Jge7nAaM+ZlQ1fW6o49FjR1kuPoFLki1BlyoU4G4KJ07chrSSch1Sq1U07cOzqED8MM8k0Fu55npOPa496nkui1jfZN6vaXp02PFR3xQYgmTjOSe3GuDPlY50byQ0epVYfQa343Mb1uE/wCIk+CRfpKi35nO5NbA73EeSpP4EkvZY361Vjg0Mb2Fx7zh4JB+kaz8HVX47gdkH/GFW6msIHwU+15LvBsBNqusFY5O2R+EBviMVVSZFxRY3aMHxEQOJgeJSYvqFLOoP7Zf5YeKqVSs5xlxJPPFE2UcPrE5/EW+prtTZ/p03O5uIaO4T5qOuddqzvhDWdQk97pUBC4qUImbkx3c6XrVPjqOPIkx3ZJmXc10ritJIhs4AjIBdhAqOhq4jBBMRvtzdbXRHardqrbBtFsYYknmSc/JVyws6YEA7Tt/GVZ7Km6nTAyAz7183/xH65JOukcGFOVkw+uAkzcHcmYcEQvIOORyPovoXlkzoWJD01+aK6qeKa1ekIyOYPAowr4frNTyf0rxid3dNLSHc1HmzogBxYCcAHEknvUZrtf+5o++mA0jb6jhPfCg7DXum9uYIjuWM8ldno4fxuULj/su1K9lrnZxgYxPckW2VRztvZIk5YSq1obXqjTpdHaqOcS5xAAEnIAk5ABFuvaTV+Smwc3Eu8BARFePa7OTJBybSWhzpSlDu0+ZSNN8ZmBzy71WrrT1as6XOA5NAAHUmlcu3meskoeRLR0QxtotdxpakzOo3qHS8Aoq61spNya53V0R4/RV2pO8EdeA8VH3F5THxPaP+R8EubZqscV2yZvNeKnyU2gcXEuPoFC3OtNy/wDibPJgDfEY+KYV9L0B99/c0eqY1tND5aTRzdLvyTXJ+iv+uPQ5r13VD0nOceZLj4ozbN33YHFxDR/yhRh0rVOT9kcGw3yTWo8nMk9ZT8bF5UukTbxTb8VVo5Nl/wCSSfpSi3IPf1kNHdmobZXZVLGiXlZJ1NNO+RrGdm0e90prW0lUd8T3HlOHcm0oQqUUjNzbASuILqog4AhCBQTA4ShKUfQcBJEDswniMwiQnQrCrhR6rC3ngHd7Q718EY2529n8QbOMYmJTolsRQStK2c92w1rnOmA1oJcScsBijXVhUpOLKlN7HDNr2lrhIB+E45EHtTFYiEAV33Z4HuWt+xjUe1uqNatc0W1SyqKbGvL4EMDnEsmHTtjMbkURKXFWZKHc0F63pat2rQGttqAAyApUwB/xXE6Rj5v7FWpWopV5Hz4j1ViuKv2RIzAQQXkfhTc8fN9vb/y0jfFjjBUvUmRVlpbbptcN4Tt1wSyeEFdQXVFto9DJCKel7E/2rmer80f3xmPvCUEEJkyikQmuOjzWsq7Cc2E92I8lgrNCv24b3THquIKuTj0EYqXZbrGmKFOKhDe8+QSVzrXQaMNt55ANHeVxBVGCfZlKbI6trsf4dFo4FxLvyUdc61XL/n2RwaA3yXUFoscV6I5SfsYG5e4y5zieZlcKCCGikwp6lxBBFE2dDUNlBBAwOYgAgggDmyu7KCCAOLmyUEExAIRSggnRItVu3OmQJOZAgnEHzAOHBWfVfVDSF60G3ptLBh7xz204jDEh23kAMBuQQWkdswyvitF70T7Da0fvF21uQLaDXuOGyP8AUe4Rg0ZNj0s2jfZHY0nOlj6uE7VV5I2nAtcdhsNyDcwUEFUtOjl5NlpttXqVNpbTaGNJJhjWNAJ2hhAy6WRnJed9etJH/qV2f5zwJBPwOLW/NhAyjgOtBBKbqjXArsr1LSJD5+UuGJkkNBbAkHdsDxW6exyw/wDbWVDO0+u94iMAwtpgS6ZH2fH0XEFKkzTOkkX+3YWta3AwAO5cQQSOW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 da LG USA 2010 per ridurre il rischio di trasmissione verticale HIV: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erapia HAART in gravidanza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910371"/>
            <a:ext cx="8640960" cy="7386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Recommendations for Use of Antiretroviral Drugs in Pregnant HIV-1-Infected Women for Maternal Health and Interventions to Reduce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HIV Transmission in the United States. May 24, 2010; pp 1-117. (Last  update  7/31/2012; last reviewed 7/31/2012)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8824935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ttore 1 8"/>
          <p:cNvCxnSpPr/>
          <p:nvPr/>
        </p:nvCxnSpPr>
        <p:spPr>
          <a:xfrm>
            <a:off x="1619672" y="2996952"/>
            <a:ext cx="7056784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827584" y="3284984"/>
            <a:ext cx="763284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52639"/>
            <a:ext cx="8496944" cy="71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ttore 1 9"/>
          <p:cNvCxnSpPr/>
          <p:nvPr/>
        </p:nvCxnSpPr>
        <p:spPr>
          <a:xfrm>
            <a:off x="827584" y="3573016"/>
            <a:ext cx="302433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 da LG USA 2010 per ridurre il rischio di trasmissione verticale HIV: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erapia HAART in gravidanza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taglio cesareo</a:t>
            </a:r>
          </a:p>
          <a:p>
            <a:pPr>
              <a:buNone/>
            </a:pPr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910371"/>
            <a:ext cx="8640960" cy="7386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Recommendations for Use of Antiretroviral Drugs in Pregnant HIV-1-Infected Women for Maternal Health and Interventions to Reduce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HIV Transmission in the United States. May 24, 2010; pp 1-117. (Last  update  7/31/2012; last reviewed 7/31/2012)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8640959" cy="344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ttore 1 8"/>
          <p:cNvCxnSpPr/>
          <p:nvPr/>
        </p:nvCxnSpPr>
        <p:spPr>
          <a:xfrm>
            <a:off x="899592" y="4941168"/>
            <a:ext cx="7704856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051720" y="4509120"/>
            <a:ext cx="64807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971600" y="4725144"/>
            <a:ext cx="756084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899592" y="5229200"/>
            <a:ext cx="381642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20889"/>
            <a:ext cx="82809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 da LG USA 2010 per ridurre il rischio di trasmissione verticale HIV: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erapia HAART in gravidanza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taglio cesareo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durante il travaglio somministrazione ev continua di </a:t>
            </a:r>
            <a:r>
              <a:rPr lang="it-IT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zidovudine</a:t>
            </a: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fino al momento del parto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200" dirty="0">
              <a:latin typeface="Times New Roman" pitchFamily="18" charset="0"/>
              <a:cs typeface="Times New Roman" pitchFamily="18" charset="0"/>
            </a:endParaRP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910371"/>
            <a:ext cx="8640960" cy="7386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Recommendations for Use of Antiretroviral Drugs in Pregnant HIV-1-Infected Women for Maternal Health and Interventions to Reduce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HIV Transmission in the United States. May 24, 2010; pp 1-117. (Last  update  7/31/2012; last reviewed 7/31/2012)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86409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Connettore 1 11"/>
          <p:cNvCxnSpPr/>
          <p:nvPr/>
        </p:nvCxnSpPr>
        <p:spPr>
          <a:xfrm>
            <a:off x="899592" y="6381328"/>
            <a:ext cx="770485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827584" y="6669360"/>
            <a:ext cx="230425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835292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4624"/>
            <a:ext cx="871296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 da LG USA 2010 per ridurre il rischio di trasmissione verticale HIV:</a:t>
            </a:r>
          </a:p>
          <a:p>
            <a:pPr>
              <a:buNone/>
            </a:pPr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erapia HAART in gravidanza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taglio cesareo</a:t>
            </a:r>
          </a:p>
          <a:p>
            <a:endParaRPr lang="it-I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durante il travaglio somministrazione ev continua di </a:t>
            </a:r>
            <a:r>
              <a:rPr lang="it-IT" sz="2200" dirty="0" err="1" smtClean="0">
                <a:latin typeface="Times New Roman" pitchFamily="18" charset="0"/>
                <a:cs typeface="Times New Roman" pitchFamily="18" charset="0"/>
              </a:rPr>
              <a:t>zidovudine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fino al momento del parto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llattamento con LF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910371"/>
            <a:ext cx="8640960" cy="7386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Recommendations for Use of Antiretroviral Drugs in Pregnant HIV-1-Infected Women for Maternal Health and Interventions to Reduce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HIV Transmission in the United States. May 24, 2010; pp 1-117. (Last  update  7/31/2012; last reviewed 7/31/2012)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57527"/>
            <a:ext cx="8640960" cy="10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149080"/>
            <a:ext cx="864096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Connettore 1 16"/>
          <p:cNvCxnSpPr/>
          <p:nvPr/>
        </p:nvCxnSpPr>
        <p:spPr>
          <a:xfrm>
            <a:off x="755576" y="5085184"/>
            <a:ext cx="7416824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827584" y="5445224"/>
            <a:ext cx="108012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 da LG USA 2010 per ridurre il rischio di trasmissione verticale HIV: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erapia HAART in gravidanza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taglio cesareo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durante il travaglio somministrazione ev continua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zidovudine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fino al momento del parto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llattamento con LF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rofilassi neonatale con </a:t>
            </a:r>
            <a:r>
              <a:rPr lang="it-I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zidovudine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it-I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mg/kg ogni 6 ore per 6 settimane entro le prime 6-12 ore di vita</a:t>
            </a: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910371"/>
            <a:ext cx="8640960" cy="7386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Recommendations for Use of Antiretroviral Drugs in Pregnant HIV-1-Infected Women for Maternal Health and Interventions to Reduce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HIV Transmission in the United States. May 24, 2010; pp 1-117. (Last  update  7/31/2012; last reviewed 7/31/2012)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76527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ttore 1 10"/>
          <p:cNvCxnSpPr/>
          <p:nvPr/>
        </p:nvCxnSpPr>
        <p:spPr>
          <a:xfrm>
            <a:off x="827584" y="1844824"/>
            <a:ext cx="784887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755576" y="2204864"/>
            <a:ext cx="496855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85689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Al Nido Dario pratica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Emocromo, biochimica, PCR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Ig totali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Sottopopolazioni linfocitarie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HIV RNA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Ig anti HIV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Cons. cardiologica ed ECG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Screening audio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Riflesso rosso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Screening per PKU, ipotiroidismo e CF</a:t>
            </a:r>
          </a:p>
        </p:txBody>
      </p:sp>
      <p:pic>
        <p:nvPicPr>
          <p:cNvPr id="21508" name="Picture 4" descr="http://www.daunia.info/uploads/2010/10/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2921" y="332656"/>
            <a:ext cx="1953535" cy="2406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6752</TotalTime>
  <Words>2077</Words>
  <Application>Microsoft Office PowerPoint</Application>
  <PresentationFormat>Presentazione su schermo (4:3)</PresentationFormat>
  <Paragraphs>560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Idiot</dc:creator>
  <cp:lastModifiedBy>nuovo</cp:lastModifiedBy>
  <cp:revision>34</cp:revision>
  <dcterms:created xsi:type="dcterms:W3CDTF">2012-11-04T13:25:22Z</dcterms:created>
  <dcterms:modified xsi:type="dcterms:W3CDTF">2013-02-27T07:17:57Z</dcterms:modified>
</cp:coreProperties>
</file>